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48"/>
  </p:notesMasterIdLst>
  <p:handoutMasterIdLst>
    <p:handoutMasterId r:id="rId49"/>
  </p:handoutMasterIdLst>
  <p:sldIdLst>
    <p:sldId id="276" r:id="rId4"/>
    <p:sldId id="271" r:id="rId5"/>
    <p:sldId id="265" r:id="rId6"/>
    <p:sldId id="277" r:id="rId7"/>
    <p:sldId id="320" r:id="rId8"/>
    <p:sldId id="291" r:id="rId9"/>
    <p:sldId id="316" r:id="rId10"/>
    <p:sldId id="321" r:id="rId11"/>
    <p:sldId id="274" r:id="rId12"/>
    <p:sldId id="278" r:id="rId13"/>
    <p:sldId id="275" r:id="rId14"/>
    <p:sldId id="322" r:id="rId15"/>
    <p:sldId id="282" r:id="rId16"/>
    <p:sldId id="283" r:id="rId17"/>
    <p:sldId id="284" r:id="rId18"/>
    <p:sldId id="323" r:id="rId19"/>
    <p:sldId id="287" r:id="rId20"/>
    <p:sldId id="288" r:id="rId21"/>
    <p:sldId id="289" r:id="rId22"/>
    <p:sldId id="290" r:id="rId23"/>
    <p:sldId id="292" r:id="rId24"/>
    <p:sldId id="293" r:id="rId25"/>
    <p:sldId id="294" r:id="rId26"/>
    <p:sldId id="295" r:id="rId27"/>
    <p:sldId id="296" r:id="rId28"/>
    <p:sldId id="297" r:id="rId29"/>
    <p:sldId id="298" r:id="rId30"/>
    <p:sldId id="299" r:id="rId31"/>
    <p:sldId id="300" r:id="rId32"/>
    <p:sldId id="302" r:id="rId33"/>
    <p:sldId id="301" r:id="rId34"/>
    <p:sldId id="303" r:id="rId35"/>
    <p:sldId id="304" r:id="rId36"/>
    <p:sldId id="305" r:id="rId37"/>
    <p:sldId id="306" r:id="rId38"/>
    <p:sldId id="307" r:id="rId39"/>
    <p:sldId id="310" r:id="rId40"/>
    <p:sldId id="311" r:id="rId41"/>
    <p:sldId id="313" r:id="rId42"/>
    <p:sldId id="314" r:id="rId43"/>
    <p:sldId id="315" r:id="rId44"/>
    <p:sldId id="317" r:id="rId45"/>
    <p:sldId id="319" r:id="rId46"/>
    <p:sldId id="270" r:id="rId4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7CA"/>
    <a:srgbClr val="A1A4E3"/>
    <a:srgbClr val="B0B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21"/>
    <p:restoredTop sz="94711"/>
  </p:normalViewPr>
  <p:slideViewPr>
    <p:cSldViewPr>
      <p:cViewPr varScale="1">
        <p:scale>
          <a:sx n="108" d="100"/>
          <a:sy n="108" d="100"/>
        </p:scale>
        <p:origin x="13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ltLang="en-US"/>
          </a:p>
        </p:txBody>
      </p:sp>
      <p:sp>
        <p:nvSpPr>
          <p:cNvPr id="25603" name="Rectangle 3"/>
          <p:cNvSpPr>
            <a:spLocks noGrp="1" noChangeArrowheads="1"/>
          </p:cNvSpPr>
          <p:nvPr>
            <p:ph type="dt" sz="quarter"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endParaRPr lang="en-US" altLang="en-US"/>
          </a:p>
        </p:txBody>
      </p:sp>
      <p:sp>
        <p:nvSpPr>
          <p:cNvPr id="25604" name="Rectangle 4"/>
          <p:cNvSpPr>
            <a:spLocks noGrp="1" noChangeArrowheads="1"/>
          </p:cNvSpPr>
          <p:nvPr>
            <p:ph type="ftr" sz="quarter" idx="2"/>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ltLang="en-US"/>
          </a:p>
        </p:txBody>
      </p:sp>
      <p:sp>
        <p:nvSpPr>
          <p:cNvPr id="25605" name="Rectangle 5"/>
          <p:cNvSpPr>
            <a:spLocks noGrp="1" noChangeArrowheads="1"/>
          </p:cNvSpPr>
          <p:nvPr>
            <p:ph type="sldNum" sz="quarter" idx="3"/>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eaLnBrk="1" hangingPunct="1">
              <a:defRPr sz="1200" smtClean="0"/>
            </a:lvl1pPr>
          </a:lstStyle>
          <a:p>
            <a:pPr>
              <a:defRPr/>
            </a:pPr>
            <a:fld id="{6B4BB8E0-9197-4B82-8750-D999FE6545EB}" type="slidenum">
              <a:rPr lang="en-US" altLang="en-US"/>
              <a:pPr>
                <a:defRPr/>
              </a:pPr>
              <a:t>‹#›</a:t>
            </a:fld>
            <a:endParaRPr lang="en-US" altLang="en-US"/>
          </a:p>
        </p:txBody>
      </p:sp>
    </p:spTree>
    <p:extLst>
      <p:ext uri="{BB962C8B-B14F-4D97-AF65-F5344CB8AC3E}">
        <p14:creationId xmlns:p14="http://schemas.microsoft.com/office/powerpoint/2010/main" val="2568876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ltLang="en-US"/>
          </a:p>
        </p:txBody>
      </p:sp>
      <p:sp>
        <p:nvSpPr>
          <p:cNvPr id="27651"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endParaRPr lang="en-US" altLang="en-US"/>
          </a:p>
        </p:txBody>
      </p:sp>
      <p:sp>
        <p:nvSpPr>
          <p:cNvPr id="4710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ltLang="en-US"/>
          </a:p>
        </p:txBody>
      </p:sp>
      <p:sp>
        <p:nvSpPr>
          <p:cNvPr id="27655"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eaLnBrk="1" hangingPunct="1">
              <a:defRPr sz="1200" smtClean="0"/>
            </a:lvl1pPr>
          </a:lstStyle>
          <a:p>
            <a:pPr>
              <a:defRPr/>
            </a:pPr>
            <a:fld id="{CDB0B538-7ACC-4E1F-8A47-ED5F9864760D}" type="slidenum">
              <a:rPr lang="en-US" altLang="en-US"/>
              <a:pPr>
                <a:defRPr/>
              </a:pPr>
              <a:t>‹#›</a:t>
            </a:fld>
            <a:endParaRPr lang="en-US" altLang="en-US"/>
          </a:p>
        </p:txBody>
      </p:sp>
    </p:spTree>
    <p:extLst>
      <p:ext uri="{BB962C8B-B14F-4D97-AF65-F5344CB8AC3E}">
        <p14:creationId xmlns:p14="http://schemas.microsoft.com/office/powerpoint/2010/main" val="1642433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48132"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150973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56324"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41529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58372"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37585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59396"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297665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0420"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567643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1444"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49798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2468"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181517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3492"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66601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4516"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80676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5540"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22389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6564"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161477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65610" indent="-294465">
              <a:spcBef>
                <a:spcPct val="30000"/>
              </a:spcBef>
              <a:defRPr sz="1200">
                <a:solidFill>
                  <a:schemeClr val="tx1"/>
                </a:solidFill>
                <a:latin typeface="Arial" charset="0"/>
                <a:ea typeface="ＭＳ Ｐゴシック" charset="-128"/>
              </a:defRPr>
            </a:lvl2pPr>
            <a:lvl3pPr marL="1177862" indent="-235572">
              <a:spcBef>
                <a:spcPct val="30000"/>
              </a:spcBef>
              <a:defRPr sz="1200">
                <a:solidFill>
                  <a:schemeClr val="tx1"/>
                </a:solidFill>
                <a:latin typeface="Arial" charset="0"/>
                <a:ea typeface="ＭＳ Ｐゴシック" charset="-128"/>
              </a:defRPr>
            </a:lvl3pPr>
            <a:lvl4pPr marL="1649006" indent="-235572">
              <a:spcBef>
                <a:spcPct val="30000"/>
              </a:spcBef>
              <a:defRPr sz="1200">
                <a:solidFill>
                  <a:schemeClr val="tx1"/>
                </a:solidFill>
                <a:latin typeface="Arial" charset="0"/>
                <a:ea typeface="ＭＳ Ｐゴシック" charset="-128"/>
              </a:defRPr>
            </a:lvl4pPr>
            <a:lvl5pPr marL="2120151" indent="-235572">
              <a:spcBef>
                <a:spcPct val="30000"/>
              </a:spcBef>
              <a:defRPr sz="1200">
                <a:solidFill>
                  <a:schemeClr val="tx1"/>
                </a:solidFill>
                <a:latin typeface="Arial" charset="0"/>
                <a:ea typeface="ＭＳ Ｐゴシック" charset="-128"/>
              </a:defRPr>
            </a:lvl5pPr>
            <a:lvl6pPr marL="2591295" indent="-235572" eaLnBrk="0" fontAlgn="base" hangingPunct="0">
              <a:spcBef>
                <a:spcPct val="30000"/>
              </a:spcBef>
              <a:spcAft>
                <a:spcPct val="0"/>
              </a:spcAft>
              <a:defRPr sz="1200">
                <a:solidFill>
                  <a:schemeClr val="tx1"/>
                </a:solidFill>
                <a:latin typeface="Arial" charset="0"/>
                <a:ea typeface="ＭＳ Ｐゴシック" charset="-128"/>
              </a:defRPr>
            </a:lvl6pPr>
            <a:lvl7pPr marL="3062440" indent="-235572" eaLnBrk="0" fontAlgn="base" hangingPunct="0">
              <a:spcBef>
                <a:spcPct val="30000"/>
              </a:spcBef>
              <a:spcAft>
                <a:spcPct val="0"/>
              </a:spcAft>
              <a:defRPr sz="1200">
                <a:solidFill>
                  <a:schemeClr val="tx1"/>
                </a:solidFill>
                <a:latin typeface="Arial" charset="0"/>
                <a:ea typeface="ＭＳ Ｐゴシック" charset="-128"/>
              </a:defRPr>
            </a:lvl7pPr>
            <a:lvl8pPr marL="3533585" indent="-235572" eaLnBrk="0" fontAlgn="base" hangingPunct="0">
              <a:spcBef>
                <a:spcPct val="30000"/>
              </a:spcBef>
              <a:spcAft>
                <a:spcPct val="0"/>
              </a:spcAft>
              <a:defRPr sz="1200">
                <a:solidFill>
                  <a:schemeClr val="tx1"/>
                </a:solidFill>
                <a:latin typeface="Arial" charset="0"/>
                <a:ea typeface="ＭＳ Ｐゴシック" charset="-128"/>
              </a:defRPr>
            </a:lvl8pPr>
            <a:lvl9pPr marL="4004729" indent="-235572"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endParaRPr lang="en-US" altLang="en-US"/>
          </a:p>
        </p:txBody>
      </p:sp>
      <p:sp>
        <p:nvSpPr>
          <p:cNvPr id="49155"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a:p>
        </p:txBody>
      </p:sp>
    </p:spTree>
    <p:extLst>
      <p:ext uri="{BB962C8B-B14F-4D97-AF65-F5344CB8AC3E}">
        <p14:creationId xmlns:p14="http://schemas.microsoft.com/office/powerpoint/2010/main" val="1711627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7588"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447185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8612"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90558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69636"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86181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0660"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06026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1684"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119433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2708"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189422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3732"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1338675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5780"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250580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4756"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170401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6804"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53704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65610" indent="-294465">
              <a:spcBef>
                <a:spcPct val="30000"/>
              </a:spcBef>
              <a:defRPr sz="1200">
                <a:solidFill>
                  <a:schemeClr val="tx1"/>
                </a:solidFill>
                <a:latin typeface="Arial" charset="0"/>
                <a:ea typeface="ＭＳ Ｐゴシック" charset="-128"/>
              </a:defRPr>
            </a:lvl2pPr>
            <a:lvl3pPr marL="1177862" indent="-235572">
              <a:spcBef>
                <a:spcPct val="30000"/>
              </a:spcBef>
              <a:defRPr sz="1200">
                <a:solidFill>
                  <a:schemeClr val="tx1"/>
                </a:solidFill>
                <a:latin typeface="Arial" charset="0"/>
                <a:ea typeface="ＭＳ Ｐゴシック" charset="-128"/>
              </a:defRPr>
            </a:lvl3pPr>
            <a:lvl4pPr marL="1649006" indent="-235572">
              <a:spcBef>
                <a:spcPct val="30000"/>
              </a:spcBef>
              <a:defRPr sz="1200">
                <a:solidFill>
                  <a:schemeClr val="tx1"/>
                </a:solidFill>
                <a:latin typeface="Arial" charset="0"/>
                <a:ea typeface="ＭＳ Ｐゴシック" charset="-128"/>
              </a:defRPr>
            </a:lvl4pPr>
            <a:lvl5pPr marL="2120151" indent="-235572">
              <a:spcBef>
                <a:spcPct val="30000"/>
              </a:spcBef>
              <a:defRPr sz="1200">
                <a:solidFill>
                  <a:schemeClr val="tx1"/>
                </a:solidFill>
                <a:latin typeface="Arial" charset="0"/>
                <a:ea typeface="ＭＳ Ｐゴシック" charset="-128"/>
              </a:defRPr>
            </a:lvl5pPr>
            <a:lvl6pPr marL="2591295" indent="-235572" eaLnBrk="0" fontAlgn="base" hangingPunct="0">
              <a:spcBef>
                <a:spcPct val="30000"/>
              </a:spcBef>
              <a:spcAft>
                <a:spcPct val="0"/>
              </a:spcAft>
              <a:defRPr sz="1200">
                <a:solidFill>
                  <a:schemeClr val="tx1"/>
                </a:solidFill>
                <a:latin typeface="Arial" charset="0"/>
                <a:ea typeface="ＭＳ Ｐゴシック" charset="-128"/>
              </a:defRPr>
            </a:lvl6pPr>
            <a:lvl7pPr marL="3062440" indent="-235572" eaLnBrk="0" fontAlgn="base" hangingPunct="0">
              <a:spcBef>
                <a:spcPct val="30000"/>
              </a:spcBef>
              <a:spcAft>
                <a:spcPct val="0"/>
              </a:spcAft>
              <a:defRPr sz="1200">
                <a:solidFill>
                  <a:schemeClr val="tx1"/>
                </a:solidFill>
                <a:latin typeface="Arial" charset="0"/>
                <a:ea typeface="ＭＳ Ｐゴシック" charset="-128"/>
              </a:defRPr>
            </a:lvl7pPr>
            <a:lvl8pPr marL="3533585" indent="-235572" eaLnBrk="0" fontAlgn="base" hangingPunct="0">
              <a:spcBef>
                <a:spcPct val="30000"/>
              </a:spcBef>
              <a:spcAft>
                <a:spcPct val="0"/>
              </a:spcAft>
              <a:defRPr sz="1200">
                <a:solidFill>
                  <a:schemeClr val="tx1"/>
                </a:solidFill>
                <a:latin typeface="Arial" charset="0"/>
                <a:ea typeface="ＭＳ Ｐゴシック" charset="-128"/>
              </a:defRPr>
            </a:lvl8pPr>
            <a:lvl9pPr marL="4004729" indent="-235572"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defRPr/>
            </a:pPr>
            <a:endParaRPr lang="en-US" altLang="en-US"/>
          </a:p>
        </p:txBody>
      </p:sp>
      <p:sp>
        <p:nvSpPr>
          <p:cNvPr id="50179"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a:p>
        </p:txBody>
      </p:sp>
    </p:spTree>
    <p:extLst>
      <p:ext uri="{BB962C8B-B14F-4D97-AF65-F5344CB8AC3E}">
        <p14:creationId xmlns:p14="http://schemas.microsoft.com/office/powerpoint/2010/main" val="3040381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7828"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453102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8852"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252692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79876"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1185634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80900"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1002637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81924"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748722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82948"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293441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195927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86020"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713622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87044"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188527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ltLang="en-US"/>
          </a:p>
        </p:txBody>
      </p:sp>
    </p:spTree>
    <p:extLst>
      <p:ext uri="{BB962C8B-B14F-4D97-AF65-F5344CB8AC3E}">
        <p14:creationId xmlns:p14="http://schemas.microsoft.com/office/powerpoint/2010/main" val="399527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51204"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929044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ltLang="en-US"/>
          </a:p>
        </p:txBody>
      </p:sp>
    </p:spTree>
    <p:extLst>
      <p:ext uri="{BB962C8B-B14F-4D97-AF65-F5344CB8AC3E}">
        <p14:creationId xmlns:p14="http://schemas.microsoft.com/office/powerpoint/2010/main" val="2585372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88068"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74663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52228"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78053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49912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08658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54276"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294510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a:lnSpc>
                <a:spcPct val="200000"/>
              </a:lnSpc>
            </a:pPr>
            <a:r>
              <a:rPr lang="en-US" altLang="en-US" dirty="0">
                <a:ea typeface="ＭＳ Ｐゴシック" pitchFamily="34" charset="-128"/>
              </a:rPr>
              <a:t>Back in 2016, the </a:t>
            </a:r>
            <a:r>
              <a:rPr lang="en-US" altLang="en-US" dirty="0" err="1">
                <a:ea typeface="ＭＳ Ｐゴシック" pitchFamily="34" charset="-128"/>
              </a:rPr>
              <a:t>DOL</a:t>
            </a:r>
            <a:r>
              <a:rPr lang="en-US" altLang="en-US" dirty="0">
                <a:ea typeface="ＭＳ Ｐゴシック" pitchFamily="34" charset="-128"/>
              </a:rPr>
              <a:t> tried to move to $47,476 ($913/week), which doubled then-current $23,660 ($455/week)</a:t>
            </a:r>
          </a:p>
          <a:p>
            <a:endParaRPr lang="en-US" altLang="en-US" dirty="0">
              <a:ea typeface="ＭＳ Ｐゴシック" pitchFamily="34" charset="-128"/>
            </a:endParaRPr>
          </a:p>
        </p:txBody>
      </p:sp>
      <p:sp>
        <p:nvSpPr>
          <p:cNvPr id="55300" name="Slide Number Placeholder 3"/>
          <p:cNvSpPr>
            <a:spLocks noGrp="1"/>
          </p:cNvSpPr>
          <p:nvPr>
            <p:ph type="sldNum" sz="quarter" idx="5"/>
          </p:nvPr>
        </p:nvSpPr>
        <p:spPr>
          <a:noFill/>
        </p:spPr>
        <p:txBody>
          <a:bodyPr/>
          <a:lstStyle>
            <a:lvl1pPr>
              <a:defRPr>
                <a:solidFill>
                  <a:schemeClr val="tx1"/>
                </a:solidFill>
                <a:latin typeface="Arial" charset="0"/>
                <a:ea typeface="ＭＳ Ｐゴシック" pitchFamily="34" charset="-128"/>
              </a:defRPr>
            </a:lvl1pPr>
            <a:lvl2pPr marL="765610" indent="-294465">
              <a:defRPr>
                <a:solidFill>
                  <a:schemeClr val="tx1"/>
                </a:solidFill>
                <a:latin typeface="Arial" charset="0"/>
                <a:ea typeface="ＭＳ Ｐゴシック" pitchFamily="34" charset="-128"/>
              </a:defRPr>
            </a:lvl2pPr>
            <a:lvl3pPr marL="1177862" indent="-235572">
              <a:defRPr>
                <a:solidFill>
                  <a:schemeClr val="tx1"/>
                </a:solidFill>
                <a:latin typeface="Arial" charset="0"/>
                <a:ea typeface="ＭＳ Ｐゴシック" pitchFamily="34" charset="-128"/>
              </a:defRPr>
            </a:lvl3pPr>
            <a:lvl4pPr marL="1649006" indent="-235572">
              <a:defRPr>
                <a:solidFill>
                  <a:schemeClr val="tx1"/>
                </a:solidFill>
                <a:latin typeface="Arial" charset="0"/>
                <a:ea typeface="ＭＳ Ｐゴシック" pitchFamily="34" charset="-128"/>
              </a:defRPr>
            </a:lvl4pPr>
            <a:lvl5pPr marL="2120151" indent="-235572">
              <a:defRPr>
                <a:solidFill>
                  <a:schemeClr val="tx1"/>
                </a:solidFill>
                <a:latin typeface="Arial" charset="0"/>
                <a:ea typeface="ＭＳ Ｐゴシック" pitchFamily="34" charset="-128"/>
              </a:defRPr>
            </a:lvl5pPr>
            <a:lvl6pPr marL="2591295" indent="-235572" eaLnBrk="0" fontAlgn="base" hangingPunct="0">
              <a:spcBef>
                <a:spcPct val="0"/>
              </a:spcBef>
              <a:spcAft>
                <a:spcPct val="0"/>
              </a:spcAft>
              <a:defRPr>
                <a:solidFill>
                  <a:schemeClr val="tx1"/>
                </a:solidFill>
                <a:latin typeface="Arial" charset="0"/>
                <a:ea typeface="ＭＳ Ｐゴシック" pitchFamily="34" charset="-128"/>
              </a:defRPr>
            </a:lvl6pPr>
            <a:lvl7pPr marL="3062440" indent="-235572" eaLnBrk="0" fontAlgn="base" hangingPunct="0">
              <a:spcBef>
                <a:spcPct val="0"/>
              </a:spcBef>
              <a:spcAft>
                <a:spcPct val="0"/>
              </a:spcAft>
              <a:defRPr>
                <a:solidFill>
                  <a:schemeClr val="tx1"/>
                </a:solidFill>
                <a:latin typeface="Arial" charset="0"/>
                <a:ea typeface="ＭＳ Ｐゴシック" pitchFamily="34" charset="-128"/>
              </a:defRPr>
            </a:lvl7pPr>
            <a:lvl8pPr marL="3533585" indent="-235572" eaLnBrk="0" fontAlgn="base" hangingPunct="0">
              <a:spcBef>
                <a:spcPct val="0"/>
              </a:spcBef>
              <a:spcAft>
                <a:spcPct val="0"/>
              </a:spcAft>
              <a:defRPr>
                <a:solidFill>
                  <a:schemeClr val="tx1"/>
                </a:solidFill>
                <a:latin typeface="Arial" charset="0"/>
                <a:ea typeface="ＭＳ Ｐゴシック" pitchFamily="34" charset="-128"/>
              </a:defRPr>
            </a:lvl8pPr>
            <a:lvl9pPr marL="4004729" indent="-235572"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Tree>
    <p:extLst>
      <p:ext uri="{BB962C8B-B14F-4D97-AF65-F5344CB8AC3E}">
        <p14:creationId xmlns:p14="http://schemas.microsoft.com/office/powerpoint/2010/main" val="308929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4" name="Rectangle 6"/>
          <p:cNvSpPr>
            <a:spLocks noGrp="1" noChangeArrowheads="1"/>
          </p:cNvSpPr>
          <p:nvPr>
            <p:ph type="sldNum" sz="quarter" idx="12"/>
          </p:nvPr>
        </p:nvSpPr>
        <p:spPr/>
        <p:txBody>
          <a:bodyPr/>
          <a:lstStyle>
            <a:lvl1pPr>
              <a:defRPr smtClean="0"/>
            </a:lvl1pPr>
          </a:lstStyle>
          <a:p>
            <a:pPr>
              <a:defRPr/>
            </a:pPr>
            <a:fld id="{8EA0DC80-3E56-4FAF-80D9-B426666C1948}" type="slidenum">
              <a:rPr lang="en-US" altLang="en-US"/>
              <a:pPr>
                <a:defRPr/>
              </a:pPr>
              <a:t>‹#›</a:t>
            </a:fld>
            <a:endParaRPr lang="en-US" altLang="en-US"/>
          </a:p>
        </p:txBody>
      </p:sp>
    </p:spTree>
    <p:extLst>
      <p:ext uri="{BB962C8B-B14F-4D97-AF65-F5344CB8AC3E}">
        <p14:creationId xmlns:p14="http://schemas.microsoft.com/office/powerpoint/2010/main" val="379988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6" name="Rectangle 6"/>
          <p:cNvSpPr>
            <a:spLocks noGrp="1" noChangeArrowheads="1"/>
          </p:cNvSpPr>
          <p:nvPr>
            <p:ph type="sldNum" sz="quarter" idx="12"/>
          </p:nvPr>
        </p:nvSpPr>
        <p:spPr>
          <a:ln/>
        </p:spPr>
        <p:txBody>
          <a:bodyPr/>
          <a:lstStyle>
            <a:lvl1pPr>
              <a:defRPr/>
            </a:lvl1pPr>
          </a:lstStyle>
          <a:p>
            <a:pPr>
              <a:defRPr/>
            </a:pPr>
            <a:fld id="{206CACDA-180B-40D0-A3E2-57748A779550}" type="slidenum">
              <a:rPr lang="en-US" altLang="en-US"/>
              <a:pPr>
                <a:defRPr/>
              </a:pPr>
              <a:t>‹#›</a:t>
            </a:fld>
            <a:endParaRPr lang="en-US" altLang="en-US"/>
          </a:p>
        </p:txBody>
      </p:sp>
    </p:spTree>
    <p:extLst>
      <p:ext uri="{BB962C8B-B14F-4D97-AF65-F5344CB8AC3E}">
        <p14:creationId xmlns:p14="http://schemas.microsoft.com/office/powerpoint/2010/main" val="186598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0"/>
            <a:ext cx="207645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7695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6" name="Rectangle 6"/>
          <p:cNvSpPr>
            <a:spLocks noGrp="1" noChangeArrowheads="1"/>
          </p:cNvSpPr>
          <p:nvPr>
            <p:ph type="sldNum" sz="quarter" idx="12"/>
          </p:nvPr>
        </p:nvSpPr>
        <p:spPr>
          <a:ln/>
        </p:spPr>
        <p:txBody>
          <a:bodyPr/>
          <a:lstStyle>
            <a:lvl1pPr>
              <a:defRPr/>
            </a:lvl1pPr>
          </a:lstStyle>
          <a:p>
            <a:pPr>
              <a:defRPr/>
            </a:pPr>
            <a:fld id="{69588F88-1614-4408-A9B9-9686F0DB8C14}" type="slidenum">
              <a:rPr lang="en-US" altLang="en-US"/>
              <a:pPr>
                <a:defRPr/>
              </a:pPr>
              <a:t>‹#›</a:t>
            </a:fld>
            <a:endParaRPr lang="en-US" altLang="en-US"/>
          </a:p>
        </p:txBody>
      </p:sp>
    </p:spTree>
    <p:extLst>
      <p:ext uri="{BB962C8B-B14F-4D97-AF65-F5344CB8AC3E}">
        <p14:creationId xmlns:p14="http://schemas.microsoft.com/office/powerpoint/2010/main" val="368824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6" name="Rectangle 6"/>
          <p:cNvSpPr>
            <a:spLocks noGrp="1" noChangeArrowheads="1"/>
          </p:cNvSpPr>
          <p:nvPr>
            <p:ph type="sldNum" sz="quarter" idx="12"/>
          </p:nvPr>
        </p:nvSpPr>
        <p:spPr>
          <a:ln/>
        </p:spPr>
        <p:txBody>
          <a:bodyPr/>
          <a:lstStyle>
            <a:lvl1pPr>
              <a:defRPr/>
            </a:lvl1pPr>
          </a:lstStyle>
          <a:p>
            <a:pPr>
              <a:defRPr/>
            </a:pPr>
            <a:fld id="{A4F0512A-7BD5-414E-9F74-A047E1A01893}" type="slidenum">
              <a:rPr lang="en-US" altLang="en-US"/>
              <a:pPr>
                <a:defRPr/>
              </a:pPr>
              <a:t>‹#›</a:t>
            </a:fld>
            <a:endParaRPr lang="en-US" altLang="en-US"/>
          </a:p>
        </p:txBody>
      </p:sp>
    </p:spTree>
    <p:extLst>
      <p:ext uri="{BB962C8B-B14F-4D97-AF65-F5344CB8AC3E}">
        <p14:creationId xmlns:p14="http://schemas.microsoft.com/office/powerpoint/2010/main" val="222499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6" name="Rectangle 6"/>
          <p:cNvSpPr>
            <a:spLocks noGrp="1" noChangeArrowheads="1"/>
          </p:cNvSpPr>
          <p:nvPr>
            <p:ph type="sldNum" sz="quarter" idx="12"/>
          </p:nvPr>
        </p:nvSpPr>
        <p:spPr>
          <a:ln/>
        </p:spPr>
        <p:txBody>
          <a:bodyPr/>
          <a:lstStyle>
            <a:lvl1pPr>
              <a:defRPr/>
            </a:lvl1pPr>
          </a:lstStyle>
          <a:p>
            <a:pPr>
              <a:defRPr/>
            </a:pPr>
            <a:fld id="{C8608B3D-7E87-4241-9D4A-2F45989A4B34}" type="slidenum">
              <a:rPr lang="en-US" altLang="en-US"/>
              <a:pPr>
                <a:defRPr/>
              </a:pPr>
              <a:t>‹#›</a:t>
            </a:fld>
            <a:endParaRPr lang="en-US" altLang="en-US"/>
          </a:p>
        </p:txBody>
      </p:sp>
    </p:spTree>
    <p:extLst>
      <p:ext uri="{BB962C8B-B14F-4D97-AF65-F5344CB8AC3E}">
        <p14:creationId xmlns:p14="http://schemas.microsoft.com/office/powerpoint/2010/main" val="177748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5146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7" name="Rectangle 6"/>
          <p:cNvSpPr>
            <a:spLocks noGrp="1" noChangeArrowheads="1"/>
          </p:cNvSpPr>
          <p:nvPr>
            <p:ph type="sldNum" sz="quarter" idx="12"/>
          </p:nvPr>
        </p:nvSpPr>
        <p:spPr>
          <a:ln/>
        </p:spPr>
        <p:txBody>
          <a:bodyPr/>
          <a:lstStyle>
            <a:lvl1pPr>
              <a:defRPr/>
            </a:lvl1pPr>
          </a:lstStyle>
          <a:p>
            <a:pPr>
              <a:defRPr/>
            </a:pPr>
            <a:fld id="{00901C21-9BF1-48DA-A973-69850DD31399}" type="slidenum">
              <a:rPr lang="en-US" altLang="en-US"/>
              <a:pPr>
                <a:defRPr/>
              </a:pPr>
              <a:t>‹#›</a:t>
            </a:fld>
            <a:endParaRPr lang="en-US" altLang="en-US"/>
          </a:p>
        </p:txBody>
      </p:sp>
    </p:spTree>
    <p:extLst>
      <p:ext uri="{BB962C8B-B14F-4D97-AF65-F5344CB8AC3E}">
        <p14:creationId xmlns:p14="http://schemas.microsoft.com/office/powerpoint/2010/main" val="84991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9" name="Rectangle 6"/>
          <p:cNvSpPr>
            <a:spLocks noGrp="1" noChangeArrowheads="1"/>
          </p:cNvSpPr>
          <p:nvPr>
            <p:ph type="sldNum" sz="quarter" idx="12"/>
          </p:nvPr>
        </p:nvSpPr>
        <p:spPr>
          <a:ln/>
        </p:spPr>
        <p:txBody>
          <a:bodyPr/>
          <a:lstStyle>
            <a:lvl1pPr>
              <a:defRPr/>
            </a:lvl1pPr>
          </a:lstStyle>
          <a:p>
            <a:pPr>
              <a:defRPr/>
            </a:pPr>
            <a:fld id="{31C0E378-6346-49C0-87EF-7E8961EA25B8}" type="slidenum">
              <a:rPr lang="en-US" altLang="en-US"/>
              <a:pPr>
                <a:defRPr/>
              </a:pPr>
              <a:t>‹#›</a:t>
            </a:fld>
            <a:endParaRPr lang="en-US" altLang="en-US"/>
          </a:p>
        </p:txBody>
      </p:sp>
    </p:spTree>
    <p:extLst>
      <p:ext uri="{BB962C8B-B14F-4D97-AF65-F5344CB8AC3E}">
        <p14:creationId xmlns:p14="http://schemas.microsoft.com/office/powerpoint/2010/main" val="159491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5" name="Rectangle 6"/>
          <p:cNvSpPr>
            <a:spLocks noGrp="1" noChangeArrowheads="1"/>
          </p:cNvSpPr>
          <p:nvPr>
            <p:ph type="sldNum" sz="quarter" idx="12"/>
          </p:nvPr>
        </p:nvSpPr>
        <p:spPr>
          <a:ln/>
        </p:spPr>
        <p:txBody>
          <a:bodyPr/>
          <a:lstStyle>
            <a:lvl1pPr>
              <a:defRPr/>
            </a:lvl1pPr>
          </a:lstStyle>
          <a:p>
            <a:pPr>
              <a:defRPr/>
            </a:pPr>
            <a:fld id="{F35327C1-4024-45DB-A78A-3054B31C6A3F}" type="slidenum">
              <a:rPr lang="en-US" altLang="en-US"/>
              <a:pPr>
                <a:defRPr/>
              </a:pPr>
              <a:t>‹#›</a:t>
            </a:fld>
            <a:endParaRPr lang="en-US" altLang="en-US"/>
          </a:p>
        </p:txBody>
      </p:sp>
    </p:spTree>
    <p:extLst>
      <p:ext uri="{BB962C8B-B14F-4D97-AF65-F5344CB8AC3E}">
        <p14:creationId xmlns:p14="http://schemas.microsoft.com/office/powerpoint/2010/main" val="145312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4" name="Rectangle 6"/>
          <p:cNvSpPr>
            <a:spLocks noGrp="1" noChangeArrowheads="1"/>
          </p:cNvSpPr>
          <p:nvPr>
            <p:ph type="sldNum" sz="quarter" idx="12"/>
          </p:nvPr>
        </p:nvSpPr>
        <p:spPr>
          <a:ln/>
        </p:spPr>
        <p:txBody>
          <a:bodyPr/>
          <a:lstStyle>
            <a:lvl1pPr>
              <a:defRPr/>
            </a:lvl1pPr>
          </a:lstStyle>
          <a:p>
            <a:pPr>
              <a:defRPr/>
            </a:pPr>
            <a:fld id="{5787F4CE-855B-4446-959C-2E0EB72195D2}" type="slidenum">
              <a:rPr lang="en-US" altLang="en-US"/>
              <a:pPr>
                <a:defRPr/>
              </a:pPr>
              <a:t>‹#›</a:t>
            </a:fld>
            <a:endParaRPr lang="en-US" altLang="en-US"/>
          </a:p>
        </p:txBody>
      </p:sp>
    </p:spTree>
    <p:extLst>
      <p:ext uri="{BB962C8B-B14F-4D97-AF65-F5344CB8AC3E}">
        <p14:creationId xmlns:p14="http://schemas.microsoft.com/office/powerpoint/2010/main" val="148538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7" name="Rectangle 6"/>
          <p:cNvSpPr>
            <a:spLocks noGrp="1" noChangeArrowheads="1"/>
          </p:cNvSpPr>
          <p:nvPr>
            <p:ph type="sldNum" sz="quarter" idx="12"/>
          </p:nvPr>
        </p:nvSpPr>
        <p:spPr>
          <a:ln/>
        </p:spPr>
        <p:txBody>
          <a:bodyPr/>
          <a:lstStyle>
            <a:lvl1pPr>
              <a:defRPr/>
            </a:lvl1pPr>
          </a:lstStyle>
          <a:p>
            <a:pPr>
              <a:defRPr/>
            </a:pPr>
            <a:fld id="{C83AA9BB-0D8F-4AFA-9CE5-81FC7A97CC57}" type="slidenum">
              <a:rPr lang="en-US" altLang="en-US"/>
              <a:pPr>
                <a:defRPr/>
              </a:pPr>
              <a:t>‹#›</a:t>
            </a:fld>
            <a:endParaRPr lang="en-US" altLang="en-US"/>
          </a:p>
        </p:txBody>
      </p:sp>
    </p:spTree>
    <p:extLst>
      <p:ext uri="{BB962C8B-B14F-4D97-AF65-F5344CB8AC3E}">
        <p14:creationId xmlns:p14="http://schemas.microsoft.com/office/powerpoint/2010/main" val="298224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7" name="Rectangle 6"/>
          <p:cNvSpPr>
            <a:spLocks noGrp="1" noChangeArrowheads="1"/>
          </p:cNvSpPr>
          <p:nvPr>
            <p:ph type="sldNum" sz="quarter" idx="12"/>
          </p:nvPr>
        </p:nvSpPr>
        <p:spPr>
          <a:ln/>
        </p:spPr>
        <p:txBody>
          <a:bodyPr/>
          <a:lstStyle>
            <a:lvl1pPr>
              <a:defRPr/>
            </a:lvl1pPr>
          </a:lstStyle>
          <a:p>
            <a:pPr>
              <a:defRPr/>
            </a:pPr>
            <a:fld id="{76E739B7-A586-4AFE-9020-37D657E54193}" type="slidenum">
              <a:rPr lang="en-US" altLang="en-US"/>
              <a:pPr>
                <a:defRPr/>
              </a:pPr>
              <a:t>‹#›</a:t>
            </a:fld>
            <a:endParaRPr lang="en-US" altLang="en-US"/>
          </a:p>
        </p:txBody>
      </p:sp>
    </p:spTree>
    <p:extLst>
      <p:ext uri="{BB962C8B-B14F-4D97-AF65-F5344CB8AC3E}">
        <p14:creationId xmlns:p14="http://schemas.microsoft.com/office/powerpoint/2010/main" val="92735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0B3E8"/>
            </a:gs>
            <a:gs pos="100000">
              <a:srgbClr val="EEEFFA"/>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25146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MS PGothic" panose="020B0600070205080204" pitchFamily="34" charset="-128"/>
              </a:defRPr>
            </a:lvl1pPr>
          </a:lstStyle>
          <a:p>
            <a:pPr>
              <a:defRPr/>
            </a:pPr>
            <a:r>
              <a:rPr lang="en-US" altLang="en-US"/>
              <a:t>© 2014 Pro Bono Partnership of Atlanta. All rights reserved. No further use, copying, dissemination, distribution or publication is permitted without express written permission of Pro Bono Partnership of Atlanta.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781BB83-546A-481D-861B-C022D2FC6F1F}" type="slidenum">
              <a:rPr lang="en-US" altLang="en-US"/>
              <a:pPr>
                <a:defRPr/>
              </a:pPr>
              <a:t>‹#›</a:t>
            </a:fld>
            <a:endParaRPr lang="en-US" altLang="en-US"/>
          </a:p>
        </p:txBody>
      </p:sp>
      <p:grpSp>
        <p:nvGrpSpPr>
          <p:cNvPr id="1031" name="Group 7"/>
          <p:cNvGrpSpPr>
            <a:grpSpLocks/>
          </p:cNvGrpSpPr>
          <p:nvPr userDrawn="1"/>
        </p:nvGrpSpPr>
        <p:grpSpPr bwMode="auto">
          <a:xfrm>
            <a:off x="228600" y="152400"/>
            <a:ext cx="8686800" cy="1143000"/>
            <a:chOff x="144" y="96"/>
            <a:chExt cx="5472" cy="720"/>
          </a:xfrm>
        </p:grpSpPr>
        <p:sp>
          <p:nvSpPr>
            <p:cNvPr id="1032" name="AutoShape 8"/>
            <p:cNvSpPr>
              <a:spLocks noChangeArrowheads="1"/>
            </p:cNvSpPr>
            <p:nvPr/>
          </p:nvSpPr>
          <p:spPr bwMode="auto">
            <a:xfrm>
              <a:off x="144" y="96"/>
              <a:ext cx="5472" cy="720"/>
            </a:xfrm>
            <a:prstGeom prst="roundRect">
              <a:avLst>
                <a:gd name="adj" fmla="val 25000"/>
              </a:avLst>
            </a:prstGeom>
            <a:solidFill>
              <a:schemeClr val="bg1"/>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endParaRPr lang="en-US" altLang="en-US"/>
            </a:p>
          </p:txBody>
        </p:sp>
        <p:pic>
          <p:nvPicPr>
            <p:cNvPr id="1033" name="Picture 9" descr="logo- pb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 y="192"/>
              <a:ext cx="1968"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031"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0"/>
        </a:defRPr>
      </a:lvl1pPr>
      <a:lvl2pPr algn="ctr" rtl="0" eaLnBrk="0" fontAlgn="base" hangingPunct="0">
        <a:spcBef>
          <a:spcPct val="0"/>
        </a:spcBef>
        <a:spcAft>
          <a:spcPct val="0"/>
        </a:spcAft>
        <a:defRPr sz="3200">
          <a:solidFill>
            <a:schemeClr val="tx2"/>
          </a:solidFill>
          <a:latin typeface="Arial" charset="0"/>
          <a:ea typeface="ＭＳ Ｐゴシック" charset="-128"/>
          <a:cs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128"/>
          <a:cs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128"/>
          <a:cs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128"/>
          <a:cs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800">
          <a:solidFill>
            <a:schemeClr val="tx1"/>
          </a:solidFill>
          <a:latin typeface="+mn-lt"/>
          <a:ea typeface="ＭＳ Ｐゴシック" charset="-128"/>
          <a:cs typeface="ＭＳ Ｐゴシック" charset="0"/>
        </a:defRPr>
      </a:lvl1pPr>
      <a:lvl2pPr marL="742950" indent="-285750" algn="l" rtl="0" eaLnBrk="0" fontAlgn="base" hangingPunct="0">
        <a:spcBef>
          <a:spcPct val="20000"/>
        </a:spcBef>
        <a:spcAft>
          <a:spcPct val="0"/>
        </a:spcAft>
        <a:buFont typeface="Wingdings" pitchFamily="2" charset="2"/>
        <a:buChar char="ü"/>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creative-commons-images.com/highway-signs/q/question.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en.wikipedia.org/wiki/Coffee_cu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bpatl.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pbpatl.org/for-nonprofits/workshops-and-webcast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pexels.com/photo/road-traffic-car-moving-9235/"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the1709blog.blogspot.com/2013/03/supreme-court-says-copyright-law-do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uburbancorrespondent.blogspot.com/2011_09_01_archive.html"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990600" y="1334393"/>
            <a:ext cx="71628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lang="en-US" altLang="en-US" sz="4000" b="1" dirty="0">
                <a:solidFill>
                  <a:srgbClr val="FF9900"/>
                </a:solidFill>
                <a:effectLst>
                  <a:outerShdw blurRad="38100" dist="38100" dir="2700000" algn="tl">
                    <a:srgbClr val="000000"/>
                  </a:outerShdw>
                </a:effectLst>
              </a:rPr>
              <a:t>Working Overtime: Who Is Eligible for Pay, Who Will Be Soon and How Do We Stay In Compliance?</a:t>
            </a:r>
          </a:p>
          <a:p>
            <a:pPr algn="ctr" eaLnBrk="1" hangingPunct="1">
              <a:defRPr/>
            </a:pPr>
            <a:endParaRPr lang="en-US" altLang="en-US" sz="2800" i="1" dirty="0">
              <a:solidFill>
                <a:srgbClr val="333399"/>
              </a:solidFill>
            </a:endParaRPr>
          </a:p>
          <a:p>
            <a:pPr algn="ctr" eaLnBrk="1" hangingPunct="1">
              <a:defRPr/>
            </a:pPr>
            <a:r>
              <a:rPr lang="en-US" altLang="en-US" sz="2800" i="1" dirty="0">
                <a:solidFill>
                  <a:srgbClr val="333399"/>
                </a:solidFill>
              </a:rPr>
              <a:t>Presented by</a:t>
            </a:r>
            <a:endParaRPr lang="en-US" altLang="en-US" sz="1600" i="1" dirty="0">
              <a:solidFill>
                <a:srgbClr val="333399"/>
              </a:solidFill>
            </a:endParaRPr>
          </a:p>
          <a:p>
            <a:pPr algn="ctr" eaLnBrk="1" hangingPunct="1">
              <a:defRPr/>
            </a:pPr>
            <a:r>
              <a:rPr lang="en-US" altLang="en-US" sz="2800" b="1" dirty="0">
                <a:solidFill>
                  <a:srgbClr val="333399"/>
                </a:solidFill>
              </a:rPr>
              <a:t>Valerie Barney, Mohawk Industries, Inc.</a:t>
            </a:r>
          </a:p>
        </p:txBody>
      </p:sp>
      <p:sp>
        <p:nvSpPr>
          <p:cNvPr id="3075" name="AutoShape 7"/>
          <p:cNvSpPr>
            <a:spLocks noChangeArrowheads="1"/>
          </p:cNvSpPr>
          <p:nvPr/>
        </p:nvSpPr>
        <p:spPr bwMode="auto">
          <a:xfrm>
            <a:off x="381000" y="762000"/>
            <a:ext cx="8382000" cy="5486400"/>
          </a:xfrm>
          <a:prstGeom prst="roundRect">
            <a:avLst>
              <a:gd name="adj" fmla="val 16667"/>
            </a:avLst>
          </a:prstGeom>
          <a:noFill/>
          <a:ln w="50800">
            <a:solidFill>
              <a:srgbClr val="8087C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itchFamily="2" charset="2"/>
              <a:buChar char="Ø"/>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ü"/>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a:solidFill>
                  <a:schemeClr val="tx1"/>
                </a:solidFill>
                <a:latin typeface="Arial" charset="0"/>
                <a:ea typeface="ＭＳ Ｐゴシック" pitchFamily="34" charset="-128"/>
              </a:defRPr>
            </a:lvl4pPr>
            <a:lvl5pPr marL="2057400" indent="-22860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eaLnBrk="1" hangingPunct="1">
              <a:spcBef>
                <a:spcPct val="0"/>
              </a:spcBef>
              <a:buFontTx/>
              <a:buNone/>
            </a:pPr>
            <a:endParaRPr lang="en-US" altLang="en-US" sz="1800"/>
          </a:p>
        </p:txBody>
      </p:sp>
      <p:sp>
        <p:nvSpPr>
          <p:cNvPr id="3079" name="AutoShape 12"/>
          <p:cNvSpPr>
            <a:spLocks noChangeArrowheads="1"/>
          </p:cNvSpPr>
          <p:nvPr/>
        </p:nvSpPr>
        <p:spPr bwMode="auto">
          <a:xfrm>
            <a:off x="3048000" y="5334000"/>
            <a:ext cx="3276600" cy="1371600"/>
          </a:xfrm>
          <a:prstGeom prst="roundRect">
            <a:avLst>
              <a:gd name="adj" fmla="val 38889"/>
            </a:avLst>
          </a:prstGeom>
          <a:solidFill>
            <a:schemeClr val="bg1"/>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itchFamily="2" charset="2"/>
              <a:buChar char="Ø"/>
              <a:defRPr sz="2800">
                <a:solidFill>
                  <a:schemeClr val="tx1"/>
                </a:solidFill>
                <a:latin typeface="Arial" charset="0"/>
                <a:ea typeface="ＭＳ Ｐゴシック" charset="-128"/>
              </a:defRPr>
            </a:lvl1pPr>
            <a:lvl2pPr marL="742950" indent="-285750">
              <a:spcBef>
                <a:spcPct val="20000"/>
              </a:spcBef>
              <a:buFont typeface="Wingdings" pitchFamily="2" charset="2"/>
              <a:buChar char="ü"/>
              <a:defRPr sz="2400">
                <a:solidFill>
                  <a:schemeClr val="tx1"/>
                </a:solidFill>
                <a:latin typeface="Arial" charset="0"/>
                <a:ea typeface="ＭＳ Ｐゴシック" charset="-128"/>
              </a:defRPr>
            </a:lvl2pPr>
            <a:lvl3pPr marL="1143000" indent="-228600">
              <a:spcBef>
                <a:spcPct val="20000"/>
              </a:spcBef>
              <a:buFont typeface="Wingdings" pitchFamily="2" charset="2"/>
              <a:buChar char="§"/>
              <a:defRPr sz="2000">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eaLnBrk="1" hangingPunct="1">
              <a:spcBef>
                <a:spcPct val="0"/>
              </a:spcBef>
              <a:buFontTx/>
              <a:buNone/>
              <a:defRPr/>
            </a:pPr>
            <a:endParaRPr lang="en-US" altLang="en-US" sz="1800"/>
          </a:p>
        </p:txBody>
      </p:sp>
      <p:pic>
        <p:nvPicPr>
          <p:cNvPr id="3077" name="Picture 13" descr="logo- pb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638800"/>
            <a:ext cx="28194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New Minimum Salary Level</a:t>
            </a:r>
            <a:endParaRPr lang="en-US" altLang="en-US" dirty="0"/>
          </a:p>
        </p:txBody>
      </p:sp>
      <p:sp>
        <p:nvSpPr>
          <p:cNvPr id="10243" name="Content Placeholder 2"/>
          <p:cNvSpPr>
            <a:spLocks noGrp="1"/>
          </p:cNvSpPr>
          <p:nvPr>
            <p:ph idx="1"/>
          </p:nvPr>
        </p:nvSpPr>
        <p:spPr/>
        <p:txBody>
          <a:bodyPr/>
          <a:lstStyle/>
          <a:p>
            <a:pPr>
              <a:lnSpc>
                <a:spcPct val="150000"/>
              </a:lnSpc>
            </a:pPr>
            <a:r>
              <a:rPr lang="en-US" altLang="en-US" dirty="0"/>
              <a:t>Change effective </a:t>
            </a:r>
            <a:r>
              <a:rPr lang="en-US" dirty="0"/>
              <a:t>January 1, 2020</a:t>
            </a:r>
            <a:endParaRPr lang="en-US" altLang="en-US" dirty="0"/>
          </a:p>
          <a:p>
            <a:pPr>
              <a:lnSpc>
                <a:spcPct val="150000"/>
              </a:lnSpc>
            </a:pPr>
            <a:r>
              <a:rPr lang="en-US" dirty="0"/>
              <a:t>Increased to $684 a week (equivalent to </a:t>
            </a:r>
            <a:r>
              <a:rPr lang="en-US" b="1" dirty="0"/>
              <a:t>$35,568 </a:t>
            </a:r>
            <a:r>
              <a:rPr lang="en-US" dirty="0"/>
              <a:t>annually) </a:t>
            </a:r>
          </a:p>
          <a:p>
            <a:pPr>
              <a:lnSpc>
                <a:spcPct val="150000"/>
              </a:lnSpc>
            </a:pPr>
            <a:r>
              <a:rPr lang="en-US" dirty="0"/>
              <a:t>From $455 a week (equivalent to </a:t>
            </a:r>
            <a:br>
              <a:rPr lang="en-US" dirty="0"/>
            </a:br>
            <a:r>
              <a:rPr lang="en-US" b="1" dirty="0"/>
              <a:t>$23,660 </a:t>
            </a:r>
            <a:r>
              <a:rPr lang="en-US" dirty="0"/>
              <a:t>annually)</a:t>
            </a:r>
          </a:p>
        </p:txBody>
      </p:sp>
      <p:pic>
        <p:nvPicPr>
          <p:cNvPr id="1024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276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CC2243D-6C47-441B-B27E-88002E15FF75}"/>
              </a:ext>
            </a:extLst>
          </p:cNvPr>
          <p:cNvSpPr>
            <a:spLocks noGrp="1"/>
          </p:cNvSpPr>
          <p:nvPr>
            <p:ph type="sldNum" sz="quarter" idx="12"/>
          </p:nvPr>
        </p:nvSpPr>
        <p:spPr/>
        <p:txBody>
          <a:bodyPr/>
          <a:lstStyle/>
          <a:p>
            <a:pPr>
              <a:defRPr/>
            </a:pPr>
            <a:fld id="{A4F0512A-7BD5-414E-9F74-A047E1A01893}"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b="1" dirty="0"/>
              <a:t>“Counting” Other Pay In Salary</a:t>
            </a:r>
            <a:endParaRPr lang="en-US" b="1" dirty="0">
              <a:ea typeface="ＭＳ Ｐゴシック" charset="0"/>
              <a:cs typeface="+mj-cs"/>
            </a:endParaRPr>
          </a:p>
        </p:txBody>
      </p:sp>
      <p:sp>
        <p:nvSpPr>
          <p:cNvPr id="11267" name="Rectangle 3"/>
          <p:cNvSpPr>
            <a:spLocks noGrp="1" noChangeArrowheads="1"/>
          </p:cNvSpPr>
          <p:nvPr>
            <p:ph type="body" idx="1"/>
          </p:nvPr>
        </p:nvSpPr>
        <p:spPr>
          <a:xfrm>
            <a:off x="533400" y="2514600"/>
            <a:ext cx="5562600" cy="3657600"/>
          </a:xfrm>
        </p:spPr>
        <p:txBody>
          <a:bodyPr/>
          <a:lstStyle/>
          <a:p>
            <a:r>
              <a:rPr lang="en-US" altLang="en-US" dirty="0">
                <a:ea typeface="ＭＳ Ｐゴシック" pitchFamily="34" charset="-128"/>
                <a:cs typeface="Arial" charset="0"/>
              </a:rPr>
              <a:t>Up to 10% of salary requirement can be met with non-discretionary bonuses, incentive pay, or commissions, paid at least quarterly.</a:t>
            </a:r>
          </a:p>
          <a:p>
            <a:r>
              <a:rPr lang="en-US" altLang="en-US" dirty="0">
                <a:ea typeface="ＭＳ Ｐゴシック" pitchFamily="34" charset="-128"/>
                <a:cs typeface="Arial" charset="0"/>
              </a:rPr>
              <a:t>But remaining 90+% must </a:t>
            </a:r>
            <a:br>
              <a:rPr lang="en-US" altLang="en-US" dirty="0">
                <a:ea typeface="ＭＳ Ｐゴシック" pitchFamily="34" charset="-128"/>
                <a:cs typeface="Arial" charset="0"/>
              </a:rPr>
            </a:br>
            <a:r>
              <a:rPr lang="en-US" altLang="en-US" dirty="0">
                <a:ea typeface="ＭＳ Ｐゴシック" pitchFamily="34" charset="-128"/>
                <a:cs typeface="Arial" charset="0"/>
              </a:rPr>
              <a:t>be paid on a “salary basis”</a:t>
            </a:r>
          </a:p>
          <a:p>
            <a:pPr eaLnBrk="1" hangingPunct="1">
              <a:buFont typeface="Wingdings" pitchFamily="2" charset="2"/>
              <a:buNone/>
            </a:pPr>
            <a:endParaRPr lang="en-US" altLang="en-US" dirty="0">
              <a:ea typeface="ＭＳ Ｐゴシック" pitchFamily="34" charset="-128"/>
            </a:endParaRPr>
          </a:p>
        </p:txBody>
      </p:sp>
      <p:pic>
        <p:nvPicPr>
          <p:cNvPr id="11268" name="Picture 2"/>
          <p:cNvPicPr>
            <a:picLocks noChangeAspect="1"/>
          </p:cNvPicPr>
          <p:nvPr/>
        </p:nvPicPr>
        <p:blipFill>
          <a:blip r:embed="rId3">
            <a:extLst>
              <a:ext uri="{28A0092B-C50C-407E-A947-70E740481C1C}">
                <a14:useLocalDpi xmlns:a14="http://schemas.microsoft.com/office/drawing/2010/main" val="0"/>
              </a:ext>
            </a:extLst>
          </a:blip>
          <a:srcRect r="23491" b="16173"/>
          <a:stretch>
            <a:fillRect/>
          </a:stretch>
        </p:blipFill>
        <p:spPr bwMode="auto">
          <a:xfrm>
            <a:off x="4865688" y="3352800"/>
            <a:ext cx="42783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00AF24A-B84D-4F37-8E24-B4F3475EE842}"/>
              </a:ext>
            </a:extLst>
          </p:cNvPr>
          <p:cNvSpPr>
            <a:spLocks noGrp="1"/>
          </p:cNvSpPr>
          <p:nvPr>
            <p:ph type="sldNum" sz="quarter" idx="12"/>
          </p:nvPr>
        </p:nvSpPr>
        <p:spPr/>
        <p:txBody>
          <a:bodyPr/>
          <a:lstStyle/>
          <a:p>
            <a:pPr>
              <a:defRPr/>
            </a:pPr>
            <a:fld id="{A4F0512A-7BD5-414E-9F74-A047E1A01893}" type="slidenum">
              <a:rPr lang="en-US" altLang="en-US" smtClean="0"/>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6248-C6EC-4470-BC4C-C5A64F64FA00}"/>
              </a:ext>
            </a:extLst>
          </p:cNvPr>
          <p:cNvSpPr>
            <a:spLocks noGrp="1"/>
          </p:cNvSpPr>
          <p:nvPr>
            <p:ph type="title"/>
          </p:nvPr>
        </p:nvSpPr>
        <p:spPr/>
        <p:txBody>
          <a:bodyPr/>
          <a:lstStyle/>
          <a:p>
            <a:r>
              <a:rPr lang="en-US" dirty="0"/>
              <a:t>Three Main Types of Exemptions</a:t>
            </a:r>
          </a:p>
        </p:txBody>
      </p:sp>
      <p:sp>
        <p:nvSpPr>
          <p:cNvPr id="3" name="Content Placeholder 2">
            <a:extLst>
              <a:ext uri="{FF2B5EF4-FFF2-40B4-BE49-F238E27FC236}">
                <a16:creationId xmlns:a16="http://schemas.microsoft.com/office/drawing/2014/main" id="{918AAE66-9E0F-43B7-B582-2689F436F295}"/>
              </a:ext>
            </a:extLst>
          </p:cNvPr>
          <p:cNvSpPr>
            <a:spLocks noGrp="1"/>
          </p:cNvSpPr>
          <p:nvPr>
            <p:ph idx="1"/>
          </p:nvPr>
        </p:nvSpPr>
        <p:spPr/>
        <p:txBody>
          <a:bodyPr/>
          <a:lstStyle/>
          <a:p>
            <a:r>
              <a:rPr lang="en-US" dirty="0"/>
              <a:t>Executive</a:t>
            </a:r>
          </a:p>
          <a:p>
            <a:r>
              <a:rPr lang="en-US" dirty="0"/>
              <a:t>Administrative </a:t>
            </a:r>
          </a:p>
          <a:p>
            <a:r>
              <a:rPr lang="en-US" dirty="0"/>
              <a:t>Professional</a:t>
            </a:r>
          </a:p>
          <a:p>
            <a:endParaRPr lang="en-US" dirty="0"/>
          </a:p>
          <a:p>
            <a:r>
              <a:rPr lang="en-US" dirty="0"/>
              <a:t>Others: Computer professional, Outside Sales, Highly Compensated</a:t>
            </a:r>
          </a:p>
        </p:txBody>
      </p:sp>
      <p:sp>
        <p:nvSpPr>
          <p:cNvPr id="4" name="Slide Number Placeholder 3">
            <a:extLst>
              <a:ext uri="{FF2B5EF4-FFF2-40B4-BE49-F238E27FC236}">
                <a16:creationId xmlns:a16="http://schemas.microsoft.com/office/drawing/2014/main" id="{2FB8CED7-95D9-4D20-86F0-3AC1BAA389BA}"/>
              </a:ext>
            </a:extLst>
          </p:cNvPr>
          <p:cNvSpPr>
            <a:spLocks noGrp="1"/>
          </p:cNvSpPr>
          <p:nvPr>
            <p:ph type="sldNum" sz="quarter" idx="12"/>
          </p:nvPr>
        </p:nvSpPr>
        <p:spPr/>
        <p:txBody>
          <a:bodyPr/>
          <a:lstStyle/>
          <a:p>
            <a:pPr>
              <a:defRPr/>
            </a:pPr>
            <a:fld id="{A4F0512A-7BD5-414E-9F74-A047E1A01893}" type="slidenum">
              <a:rPr lang="en-US" altLang="en-US" smtClean="0"/>
              <a:pPr>
                <a:defRPr/>
              </a:pPr>
              <a:t>12</a:t>
            </a:fld>
            <a:endParaRPr lang="en-US" altLang="en-US"/>
          </a:p>
        </p:txBody>
      </p:sp>
    </p:spTree>
    <p:extLst>
      <p:ext uri="{BB962C8B-B14F-4D97-AF65-F5344CB8AC3E}">
        <p14:creationId xmlns:p14="http://schemas.microsoft.com/office/powerpoint/2010/main" val="236410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a:ea typeface="ＭＳ Ｐゴシック" pitchFamily="34" charset="-128"/>
              </a:rPr>
              <a:t>Duties</a:t>
            </a:r>
          </a:p>
        </p:txBody>
      </p:sp>
      <p:sp>
        <p:nvSpPr>
          <p:cNvPr id="13315" name="Content Placeholder 2"/>
          <p:cNvSpPr>
            <a:spLocks noGrp="1"/>
          </p:cNvSpPr>
          <p:nvPr>
            <p:ph idx="1"/>
          </p:nvPr>
        </p:nvSpPr>
        <p:spPr>
          <a:xfrm>
            <a:off x="533400" y="2514600"/>
            <a:ext cx="7848600" cy="3657600"/>
          </a:xfrm>
        </p:spPr>
        <p:txBody>
          <a:bodyPr/>
          <a:lstStyle/>
          <a:p>
            <a:r>
              <a:rPr lang="en-US" altLang="en-US" b="1" u="sng" dirty="0">
                <a:ea typeface="ＭＳ Ｐゴシック" pitchFamily="34" charset="-128"/>
              </a:rPr>
              <a:t>Executive</a:t>
            </a:r>
          </a:p>
          <a:p>
            <a:pPr lvl="1"/>
            <a:r>
              <a:rPr lang="en-US" altLang="en-US" sz="2800" dirty="0">
                <a:ea typeface="ＭＳ Ｐゴシック" pitchFamily="34" charset="-128"/>
              </a:rPr>
              <a:t>Primary duty – managing the enterprise or a customarily recognized department or subdivision</a:t>
            </a:r>
          </a:p>
          <a:p>
            <a:pPr lvl="1"/>
            <a:r>
              <a:rPr lang="en-US" altLang="en-US" sz="2800" dirty="0">
                <a:ea typeface="ＭＳ Ｐゴシック" pitchFamily="34" charset="-128"/>
              </a:rPr>
              <a:t>Direct the work of two or more FTEs</a:t>
            </a:r>
          </a:p>
          <a:p>
            <a:pPr lvl="1"/>
            <a:r>
              <a:rPr lang="en-US" altLang="en-US" sz="2800" dirty="0">
                <a:ea typeface="ＭＳ Ｐゴシック" pitchFamily="34" charset="-128"/>
              </a:rPr>
              <a:t>Authority to hire/fire, or change of status recommendations given particular weight</a:t>
            </a:r>
          </a:p>
        </p:txBody>
      </p:sp>
      <p:sp>
        <p:nvSpPr>
          <p:cNvPr id="2" name="Slide Number Placeholder 1">
            <a:extLst>
              <a:ext uri="{FF2B5EF4-FFF2-40B4-BE49-F238E27FC236}">
                <a16:creationId xmlns:a16="http://schemas.microsoft.com/office/drawing/2014/main" id="{CBE17D21-D64D-4785-9DEC-56BB0F9E1BFF}"/>
              </a:ext>
            </a:extLst>
          </p:cNvPr>
          <p:cNvSpPr>
            <a:spLocks noGrp="1"/>
          </p:cNvSpPr>
          <p:nvPr>
            <p:ph type="sldNum" sz="quarter" idx="12"/>
          </p:nvPr>
        </p:nvSpPr>
        <p:spPr/>
        <p:txBody>
          <a:bodyPr/>
          <a:lstStyle/>
          <a:p>
            <a:pPr>
              <a:defRPr/>
            </a:pPr>
            <a:fld id="{A4F0512A-7BD5-414E-9F74-A047E1A01893}"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a:ea typeface="ＭＳ Ｐゴシック" pitchFamily="34" charset="-128"/>
              </a:rPr>
              <a:t>Duties</a:t>
            </a:r>
          </a:p>
        </p:txBody>
      </p:sp>
      <p:sp>
        <p:nvSpPr>
          <p:cNvPr id="14339" name="Content Placeholder 2"/>
          <p:cNvSpPr>
            <a:spLocks noGrp="1"/>
          </p:cNvSpPr>
          <p:nvPr>
            <p:ph idx="1"/>
          </p:nvPr>
        </p:nvSpPr>
        <p:spPr>
          <a:xfrm>
            <a:off x="533400" y="2514600"/>
            <a:ext cx="8077200" cy="3657600"/>
          </a:xfrm>
        </p:spPr>
        <p:txBody>
          <a:bodyPr/>
          <a:lstStyle/>
          <a:p>
            <a:r>
              <a:rPr lang="en-US" altLang="en-US" b="1" u="sng" dirty="0">
                <a:ea typeface="ＭＳ Ｐゴシック" pitchFamily="34" charset="-128"/>
              </a:rPr>
              <a:t>Administrative</a:t>
            </a:r>
          </a:p>
          <a:p>
            <a:pPr lvl="1"/>
            <a:r>
              <a:rPr lang="en-US" altLang="en-US" sz="2800" dirty="0">
                <a:ea typeface="ＭＳ Ｐゴシック" pitchFamily="34" charset="-128"/>
              </a:rPr>
              <a:t>Primary duty – office/non-manual work directly related to the management or general business operations of employer or its customers</a:t>
            </a:r>
          </a:p>
          <a:p>
            <a:pPr lvl="1"/>
            <a:r>
              <a:rPr lang="en-US" altLang="en-US" sz="2800" dirty="0">
                <a:ea typeface="ＭＳ Ｐゴシック" pitchFamily="34" charset="-128"/>
              </a:rPr>
              <a:t>Primary duty involves exercise of discretion and independent judgment on matters </a:t>
            </a:r>
            <a:br>
              <a:rPr lang="en-US" altLang="en-US" sz="2800" dirty="0">
                <a:ea typeface="ＭＳ Ｐゴシック" pitchFamily="34" charset="-128"/>
              </a:rPr>
            </a:br>
            <a:r>
              <a:rPr lang="en-US" altLang="en-US" sz="2800" dirty="0">
                <a:ea typeface="ＭＳ Ｐゴシック" pitchFamily="34" charset="-128"/>
              </a:rPr>
              <a:t>of significance</a:t>
            </a:r>
          </a:p>
          <a:p>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0E1FB9E7-99E7-4C2C-B312-7B31E23E407B}"/>
              </a:ext>
            </a:extLst>
          </p:cNvPr>
          <p:cNvSpPr>
            <a:spLocks noGrp="1"/>
          </p:cNvSpPr>
          <p:nvPr>
            <p:ph type="sldNum" sz="quarter" idx="12"/>
          </p:nvPr>
        </p:nvSpPr>
        <p:spPr/>
        <p:txBody>
          <a:bodyPr/>
          <a:lstStyle/>
          <a:p>
            <a:pPr>
              <a:defRPr/>
            </a:pPr>
            <a:fld id="{A4F0512A-7BD5-414E-9F74-A047E1A01893}"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dirty="0">
                <a:ea typeface="ＭＳ Ｐゴシック" pitchFamily="34" charset="-128"/>
              </a:rPr>
              <a:t>Duties</a:t>
            </a:r>
          </a:p>
        </p:txBody>
      </p:sp>
      <p:sp>
        <p:nvSpPr>
          <p:cNvPr id="15363" name="Content Placeholder 2"/>
          <p:cNvSpPr>
            <a:spLocks noGrp="1"/>
          </p:cNvSpPr>
          <p:nvPr>
            <p:ph idx="1"/>
          </p:nvPr>
        </p:nvSpPr>
        <p:spPr>
          <a:xfrm>
            <a:off x="609600" y="2514600"/>
            <a:ext cx="8077200" cy="4038600"/>
          </a:xfrm>
        </p:spPr>
        <p:txBody>
          <a:bodyPr/>
          <a:lstStyle/>
          <a:p>
            <a:r>
              <a:rPr lang="en-US" altLang="en-US" b="1" u="sng" dirty="0">
                <a:ea typeface="ＭＳ Ｐゴシック" pitchFamily="34" charset="-128"/>
              </a:rPr>
              <a:t>Professional</a:t>
            </a:r>
          </a:p>
          <a:p>
            <a:pPr lvl="1"/>
            <a:r>
              <a:rPr lang="en-US" altLang="en-US" sz="2800" u="sng" dirty="0">
                <a:ea typeface="ＭＳ Ｐゴシック" pitchFamily="34" charset="-128"/>
              </a:rPr>
              <a:t>Learned</a:t>
            </a:r>
            <a:r>
              <a:rPr lang="en-US" altLang="en-US" sz="2800" dirty="0">
                <a:ea typeface="ＭＳ Ｐゴシック" pitchFamily="34" charset="-128"/>
              </a:rPr>
              <a:t> – primary duty is work requiring advanced knowledge in field of science or learning customarily acquired through prolonged course of specialized instruction</a:t>
            </a:r>
          </a:p>
          <a:p>
            <a:pPr lvl="1"/>
            <a:r>
              <a:rPr lang="en-US" altLang="en-US" sz="2800" u="sng" dirty="0">
                <a:ea typeface="ＭＳ Ｐゴシック" pitchFamily="34" charset="-128"/>
              </a:rPr>
              <a:t>Creative</a:t>
            </a:r>
            <a:r>
              <a:rPr lang="en-US" altLang="en-US" sz="2800" dirty="0">
                <a:ea typeface="ＭＳ Ｐゴシック" pitchFamily="34" charset="-128"/>
              </a:rPr>
              <a:t> – primary duty is work requiring invention, imagination, originality or talent in recognized field of artistic or creative endeavor</a:t>
            </a:r>
          </a:p>
          <a:p>
            <a:endParaRPr lang="en-US" altLang="en-US" sz="1800" dirty="0">
              <a:ea typeface="ＭＳ Ｐゴシック" pitchFamily="34" charset="-128"/>
            </a:endParaRPr>
          </a:p>
        </p:txBody>
      </p:sp>
      <p:sp>
        <p:nvSpPr>
          <p:cNvPr id="2" name="Slide Number Placeholder 1">
            <a:extLst>
              <a:ext uri="{FF2B5EF4-FFF2-40B4-BE49-F238E27FC236}">
                <a16:creationId xmlns:a16="http://schemas.microsoft.com/office/drawing/2014/main" id="{50E196A3-C8B5-4186-BB5D-580C99D1D9AE}"/>
              </a:ext>
            </a:extLst>
          </p:cNvPr>
          <p:cNvSpPr>
            <a:spLocks noGrp="1"/>
          </p:cNvSpPr>
          <p:nvPr>
            <p:ph type="sldNum" sz="quarter" idx="12"/>
          </p:nvPr>
        </p:nvSpPr>
        <p:spPr/>
        <p:txBody>
          <a:bodyPr/>
          <a:lstStyle/>
          <a:p>
            <a:pPr>
              <a:defRPr/>
            </a:pPr>
            <a:fld id="{A4F0512A-7BD5-414E-9F74-A047E1A01893}"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B25C-AD84-45D8-8783-DED18F725695}"/>
              </a:ext>
            </a:extLst>
          </p:cNvPr>
          <p:cNvSpPr>
            <a:spLocks noGrp="1"/>
          </p:cNvSpPr>
          <p:nvPr>
            <p:ph type="title"/>
          </p:nvPr>
        </p:nvSpPr>
        <p:spPr/>
        <p:txBody>
          <a:bodyPr/>
          <a:lstStyle/>
          <a:p>
            <a:r>
              <a:rPr lang="en-US" b="1" dirty="0"/>
              <a:t>Key Considerations</a:t>
            </a:r>
          </a:p>
        </p:txBody>
      </p:sp>
      <p:sp>
        <p:nvSpPr>
          <p:cNvPr id="3" name="Content Placeholder 2">
            <a:extLst>
              <a:ext uri="{FF2B5EF4-FFF2-40B4-BE49-F238E27FC236}">
                <a16:creationId xmlns:a16="http://schemas.microsoft.com/office/drawing/2014/main" id="{13A437CC-D7CB-4A71-A7A9-F4CD809DBB63}"/>
              </a:ext>
            </a:extLst>
          </p:cNvPr>
          <p:cNvSpPr>
            <a:spLocks noGrp="1"/>
          </p:cNvSpPr>
          <p:nvPr>
            <p:ph idx="1"/>
          </p:nvPr>
        </p:nvSpPr>
        <p:spPr/>
        <p:txBody>
          <a:bodyPr/>
          <a:lstStyle/>
          <a:p>
            <a:r>
              <a:rPr lang="en-US" dirty="0"/>
              <a:t>Employers have the burden of demonstrating that an FLSA exemption is appropriate. </a:t>
            </a:r>
          </a:p>
          <a:p>
            <a:r>
              <a:rPr lang="en-US" dirty="0"/>
              <a:t>Simply labeling an employee as an exempt executive, for example, is not what determines status under the FLSA.</a:t>
            </a:r>
          </a:p>
          <a:p>
            <a:r>
              <a:rPr lang="en-US" dirty="0"/>
              <a:t>Employees cannot agree to be misclassified.</a:t>
            </a:r>
          </a:p>
        </p:txBody>
      </p:sp>
      <p:sp>
        <p:nvSpPr>
          <p:cNvPr id="4" name="Slide Number Placeholder 3">
            <a:extLst>
              <a:ext uri="{FF2B5EF4-FFF2-40B4-BE49-F238E27FC236}">
                <a16:creationId xmlns:a16="http://schemas.microsoft.com/office/drawing/2014/main" id="{37334A91-E232-41DE-82A4-357874286115}"/>
              </a:ext>
            </a:extLst>
          </p:cNvPr>
          <p:cNvSpPr>
            <a:spLocks noGrp="1"/>
          </p:cNvSpPr>
          <p:nvPr>
            <p:ph type="sldNum" sz="quarter" idx="12"/>
          </p:nvPr>
        </p:nvSpPr>
        <p:spPr/>
        <p:txBody>
          <a:bodyPr/>
          <a:lstStyle/>
          <a:p>
            <a:pPr>
              <a:defRPr/>
            </a:pPr>
            <a:fld id="{A4F0512A-7BD5-414E-9F74-A047E1A01893}" type="slidenum">
              <a:rPr lang="en-US" altLang="en-US" smtClean="0"/>
              <a:pPr>
                <a:defRPr/>
              </a:pPr>
              <a:t>16</a:t>
            </a:fld>
            <a:endParaRPr lang="en-US" altLang="en-US"/>
          </a:p>
        </p:txBody>
      </p:sp>
    </p:spTree>
    <p:extLst>
      <p:ext uri="{BB962C8B-B14F-4D97-AF65-F5344CB8AC3E}">
        <p14:creationId xmlns:p14="http://schemas.microsoft.com/office/powerpoint/2010/main" val="13173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b="1">
                <a:ea typeface="ＭＳ Ｐゴシック" pitchFamily="34" charset="-128"/>
              </a:rPr>
              <a:t>Audit Current Exempt Employees</a:t>
            </a:r>
          </a:p>
        </p:txBody>
      </p:sp>
      <p:sp>
        <p:nvSpPr>
          <p:cNvPr id="16387" name="Content Placeholder 2"/>
          <p:cNvSpPr>
            <a:spLocks noGrp="1"/>
          </p:cNvSpPr>
          <p:nvPr>
            <p:ph idx="1"/>
          </p:nvPr>
        </p:nvSpPr>
        <p:spPr>
          <a:xfrm>
            <a:off x="533400" y="2514600"/>
            <a:ext cx="8153400" cy="3657600"/>
          </a:xfrm>
        </p:spPr>
        <p:txBody>
          <a:bodyPr/>
          <a:lstStyle/>
          <a:p>
            <a:r>
              <a:rPr lang="en-US" altLang="en-US" sz="2400" dirty="0">
                <a:ea typeface="ＭＳ Ｐゴシック" pitchFamily="34" charset="-128"/>
              </a:rPr>
              <a:t>Even if salary level is not an issue, you may have employees who do not meet the duties requirements for exemption under the current regulations</a:t>
            </a:r>
          </a:p>
          <a:p>
            <a:r>
              <a:rPr lang="en-US" altLang="en-US" sz="2400" dirty="0">
                <a:ea typeface="ＭＳ Ｐゴシック" pitchFamily="34" charset="-128"/>
              </a:rPr>
              <a:t>Rare opportunity to correct classification issues with reduced risk of triggering litigation </a:t>
            </a:r>
          </a:p>
          <a:p>
            <a:r>
              <a:rPr lang="en-US" altLang="en-US" sz="2400" dirty="0">
                <a:ea typeface="ＭＳ Ｐゴシック" pitchFamily="34" charset="-128"/>
              </a:rPr>
              <a:t>With other employees being reclassified because of the salary issue, reclassifications because of job duties may fly under the radar</a:t>
            </a:r>
          </a:p>
          <a:p>
            <a:endParaRPr lang="en-US" altLang="en-US" sz="2400" dirty="0">
              <a:ea typeface="ＭＳ Ｐゴシック" pitchFamily="34" charset="-128"/>
            </a:endParaRPr>
          </a:p>
        </p:txBody>
      </p:sp>
      <p:sp>
        <p:nvSpPr>
          <p:cNvPr id="2" name="Slide Number Placeholder 1">
            <a:extLst>
              <a:ext uri="{FF2B5EF4-FFF2-40B4-BE49-F238E27FC236}">
                <a16:creationId xmlns:a16="http://schemas.microsoft.com/office/drawing/2014/main" id="{6759EB26-7150-4FE5-AE17-5A027F87C9DF}"/>
              </a:ext>
            </a:extLst>
          </p:cNvPr>
          <p:cNvSpPr>
            <a:spLocks noGrp="1"/>
          </p:cNvSpPr>
          <p:nvPr>
            <p:ph type="sldNum" sz="quarter" idx="12"/>
          </p:nvPr>
        </p:nvSpPr>
        <p:spPr/>
        <p:txBody>
          <a:bodyPr/>
          <a:lstStyle/>
          <a:p>
            <a:pPr>
              <a:defRPr/>
            </a:pPr>
            <a:fld id="{A4F0512A-7BD5-414E-9F74-A047E1A01893}"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dirty="0">
                <a:ea typeface="ＭＳ Ｐゴシック" pitchFamily="34" charset="-128"/>
              </a:rPr>
              <a:t>Reclassification to Non-Exempt</a:t>
            </a:r>
          </a:p>
        </p:txBody>
      </p:sp>
      <p:sp>
        <p:nvSpPr>
          <p:cNvPr id="17411" name="Content Placeholder 2"/>
          <p:cNvSpPr>
            <a:spLocks noGrp="1"/>
          </p:cNvSpPr>
          <p:nvPr>
            <p:ph idx="1"/>
          </p:nvPr>
        </p:nvSpPr>
        <p:spPr/>
        <p:txBody>
          <a:bodyPr/>
          <a:lstStyle/>
          <a:p>
            <a:r>
              <a:rPr lang="en-US" altLang="en-US" sz="2400" dirty="0">
                <a:ea typeface="ＭＳ Ｐゴシック" pitchFamily="34" charset="-128"/>
              </a:rPr>
              <a:t>Continue to pay salary or convert to hourly rate?  </a:t>
            </a:r>
          </a:p>
          <a:p>
            <a:r>
              <a:rPr lang="en-US" altLang="en-US" sz="2400" dirty="0">
                <a:ea typeface="ＭＳ Ｐゴシック" pitchFamily="34" charset="-128"/>
              </a:rPr>
              <a:t>How will reclassified employees track their hours?</a:t>
            </a:r>
          </a:p>
          <a:p>
            <a:r>
              <a:rPr lang="en-US" altLang="en-US" sz="2400" dirty="0">
                <a:ea typeface="ＭＳ Ｐゴシック" pitchFamily="34" charset="-128"/>
              </a:rPr>
              <a:t>What steps can you take to control overtime hours? (flextime, after-hours work) </a:t>
            </a:r>
          </a:p>
          <a:p>
            <a:r>
              <a:rPr lang="en-US" altLang="en-US" sz="2400" dirty="0">
                <a:ea typeface="ＭＳ Ｐゴシック" pitchFamily="34" charset="-128"/>
              </a:rPr>
              <a:t>Can you redistribute workload? Hire? Push work to part-time employees, volunteers or vendors?</a:t>
            </a:r>
          </a:p>
          <a:p>
            <a:endParaRPr lang="en-US" altLang="en-US" sz="2400" dirty="0">
              <a:ea typeface="ＭＳ Ｐゴシック" pitchFamily="34" charset="-128"/>
            </a:endParaRPr>
          </a:p>
          <a:p>
            <a:r>
              <a:rPr lang="en-US" altLang="en-US" sz="2400" dirty="0">
                <a:ea typeface="ＭＳ Ｐゴシック" pitchFamily="34" charset="-128"/>
              </a:rPr>
              <a:t>What new/revised policies do you need?</a:t>
            </a:r>
          </a:p>
          <a:p>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75078877-F28C-43BF-BEC0-590578820312}"/>
              </a:ext>
            </a:extLst>
          </p:cNvPr>
          <p:cNvSpPr>
            <a:spLocks noGrp="1"/>
          </p:cNvSpPr>
          <p:nvPr>
            <p:ph type="sldNum" sz="quarter" idx="12"/>
          </p:nvPr>
        </p:nvSpPr>
        <p:spPr/>
        <p:txBody>
          <a:bodyPr/>
          <a:lstStyle/>
          <a:p>
            <a:pPr>
              <a:defRPr/>
            </a:pPr>
            <a:fld id="{A4F0512A-7BD5-414E-9F74-A047E1A01893}"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dirty="0">
                <a:ea typeface="ＭＳ Ｐゴシック" pitchFamily="34" charset="-128"/>
              </a:rPr>
              <a:t>Review Policies and Processes</a:t>
            </a:r>
          </a:p>
        </p:txBody>
      </p:sp>
      <p:sp>
        <p:nvSpPr>
          <p:cNvPr id="19459" name="Content Placeholder 2"/>
          <p:cNvSpPr>
            <a:spLocks noGrp="1"/>
          </p:cNvSpPr>
          <p:nvPr>
            <p:ph idx="1"/>
          </p:nvPr>
        </p:nvSpPr>
        <p:spPr/>
        <p:txBody>
          <a:bodyPr/>
          <a:lstStyle/>
          <a:p>
            <a:r>
              <a:rPr lang="en-US" altLang="en-US" sz="2400" dirty="0">
                <a:ea typeface="ＭＳ Ｐゴシック" pitchFamily="34" charset="-128"/>
              </a:rPr>
              <a:t>Policies</a:t>
            </a:r>
          </a:p>
          <a:p>
            <a:pPr lvl="1"/>
            <a:r>
              <a:rPr lang="en-US" altLang="en-US" dirty="0">
                <a:ea typeface="ＭＳ Ｐゴシック" pitchFamily="34" charset="-128"/>
              </a:rPr>
              <a:t>Off-the-clock work</a:t>
            </a:r>
          </a:p>
          <a:p>
            <a:pPr lvl="1"/>
            <a:r>
              <a:rPr lang="en-US" altLang="en-US" dirty="0">
                <a:ea typeface="ＭＳ Ｐゴシック" pitchFamily="34" charset="-128"/>
              </a:rPr>
              <a:t>Meal and rest break</a:t>
            </a:r>
          </a:p>
          <a:p>
            <a:pPr lvl="1"/>
            <a:r>
              <a:rPr lang="en-US" altLang="en-US" dirty="0">
                <a:ea typeface="ＭＳ Ｐゴシック" pitchFamily="34" charset="-128"/>
              </a:rPr>
              <a:t>Travel time</a:t>
            </a:r>
          </a:p>
          <a:p>
            <a:pPr lvl="1"/>
            <a:r>
              <a:rPr lang="en-US" altLang="en-US" dirty="0">
                <a:ea typeface="ＭＳ Ｐゴシック" pitchFamily="34" charset="-128"/>
              </a:rPr>
              <a:t>Mobile device after hours</a:t>
            </a:r>
          </a:p>
          <a:p>
            <a:r>
              <a:rPr lang="en-US" altLang="en-US" sz="2400" dirty="0">
                <a:ea typeface="ＭＳ Ｐゴシック" pitchFamily="34" charset="-128"/>
              </a:rPr>
              <a:t>Processes</a:t>
            </a:r>
          </a:p>
          <a:p>
            <a:pPr lvl="1"/>
            <a:r>
              <a:rPr lang="en-US" altLang="en-US" dirty="0">
                <a:ea typeface="ＭＳ Ｐゴシック" pitchFamily="34" charset="-128"/>
              </a:rPr>
              <a:t>Timekeeping </a:t>
            </a:r>
          </a:p>
          <a:p>
            <a:pPr lvl="1"/>
            <a:r>
              <a:rPr lang="en-US" altLang="en-US" dirty="0">
                <a:ea typeface="ＭＳ Ｐゴシック" pitchFamily="34" charset="-128"/>
              </a:rPr>
              <a:t>Payroll changes</a:t>
            </a:r>
          </a:p>
          <a:p>
            <a:pPr lvl="1"/>
            <a:r>
              <a:rPr lang="en-US" altLang="en-US" dirty="0">
                <a:ea typeface="ＭＳ Ｐゴシック" pitchFamily="34" charset="-128"/>
              </a:rPr>
              <a:t>Controlling overtime hours</a:t>
            </a:r>
          </a:p>
          <a:p>
            <a:endParaRPr lang="en-US" altLang="en-US" dirty="0">
              <a:ea typeface="ＭＳ Ｐゴシック" pitchFamily="34" charset="-128"/>
            </a:endParaRP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3176588"/>
            <a:ext cx="4114800"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B97050E-356F-4B73-87D5-F51ED02882F7}"/>
              </a:ext>
            </a:extLst>
          </p:cNvPr>
          <p:cNvSpPr>
            <a:spLocks noGrp="1"/>
          </p:cNvSpPr>
          <p:nvPr>
            <p:ph type="sldNum" sz="quarter" idx="12"/>
          </p:nvPr>
        </p:nvSpPr>
        <p:spPr/>
        <p:txBody>
          <a:bodyPr/>
          <a:lstStyle/>
          <a:p>
            <a:pPr>
              <a:defRPr/>
            </a:pPr>
            <a:fld id="{A4F0512A-7BD5-414E-9F74-A047E1A01893}"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1524000"/>
            <a:ext cx="86868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spcBef>
                <a:spcPct val="20000"/>
              </a:spcBef>
              <a:defRPr/>
            </a:pPr>
            <a:r>
              <a:rPr lang="en-US" altLang="en-US" sz="3200" b="1" dirty="0">
                <a:solidFill>
                  <a:srgbClr val="FF9900"/>
                </a:solidFill>
                <a:effectLst>
                  <a:outerShdw blurRad="38100" dist="38100" dir="2700000" algn="tl">
                    <a:srgbClr val="000000"/>
                  </a:outerShdw>
                </a:effectLst>
              </a:rPr>
              <a:t>Mission of </a:t>
            </a:r>
          </a:p>
          <a:p>
            <a:pPr algn="ctr" eaLnBrk="1" hangingPunct="1">
              <a:lnSpc>
                <a:spcPct val="80000"/>
              </a:lnSpc>
              <a:spcBef>
                <a:spcPct val="20000"/>
              </a:spcBef>
              <a:defRPr/>
            </a:pPr>
            <a:r>
              <a:rPr lang="en-US" altLang="en-US" sz="3200" b="1" dirty="0">
                <a:solidFill>
                  <a:srgbClr val="FF9900"/>
                </a:solidFill>
                <a:effectLst>
                  <a:outerShdw blurRad="38100" dist="38100" dir="2700000" algn="tl">
                    <a:srgbClr val="000000"/>
                  </a:outerShdw>
                </a:effectLst>
              </a:rPr>
              <a:t>Pro Bono Partnership of Atlanta:</a:t>
            </a:r>
          </a:p>
        </p:txBody>
      </p:sp>
      <p:sp>
        <p:nvSpPr>
          <p:cNvPr id="4099" name="Rectangle 7"/>
          <p:cNvSpPr>
            <a:spLocks noGrp="1" noChangeArrowheads="1"/>
          </p:cNvSpPr>
          <p:nvPr>
            <p:ph type="body" idx="1"/>
          </p:nvPr>
        </p:nvSpPr>
        <p:spPr>
          <a:xfrm>
            <a:off x="990600" y="2674937"/>
            <a:ext cx="7239000" cy="3570287"/>
          </a:xfrm>
        </p:spPr>
        <p:txBody>
          <a:bodyPr/>
          <a:lstStyle/>
          <a:p>
            <a:pPr>
              <a:defRPr/>
            </a:pPr>
            <a:r>
              <a:rPr lang="en-US" i="1" dirty="0"/>
              <a:t>To provide free legal assistance to community-based nonprofits that serve low-income or disadvantaged individuals.  We match eligible organizations with volunteer lawyers from the leading corporations and law firms in Atlanta who can assist nonprofits with their business law matters.</a:t>
            </a:r>
            <a:endParaRPr lang="en-US" dirty="0"/>
          </a:p>
          <a:p>
            <a:pPr algn="ctr" eaLnBrk="1" hangingPunct="1">
              <a:buFont typeface="Wingdings" pitchFamily="2" charset="2"/>
              <a:buNone/>
            </a:pPr>
            <a:r>
              <a:rPr lang="en-US" altLang="en-US" dirty="0">
                <a:solidFill>
                  <a:srgbClr val="000066"/>
                </a:solidFill>
                <a:ea typeface="ＭＳ Ｐゴシック" pitchFamily="34" charset="-128"/>
              </a:rPr>
              <a:t>	</a:t>
            </a:r>
            <a:endParaRPr lang="en-US" altLang="en-US" sz="2400" dirty="0">
              <a:solidFill>
                <a:srgbClr val="000066"/>
              </a:solidFill>
              <a:ea typeface="ＭＳ Ｐゴシック" pitchFamily="34" charset="-128"/>
              <a:cs typeface="Arial" charset="0"/>
            </a:endParaRPr>
          </a:p>
        </p:txBody>
      </p:sp>
      <p:sp>
        <p:nvSpPr>
          <p:cNvPr id="2" name="Slide Number Placeholder 1">
            <a:extLst>
              <a:ext uri="{FF2B5EF4-FFF2-40B4-BE49-F238E27FC236}">
                <a16:creationId xmlns:a16="http://schemas.microsoft.com/office/drawing/2014/main" id="{A232F5BE-2E70-4958-84CB-DC5565CBBA8F}"/>
              </a:ext>
            </a:extLst>
          </p:cNvPr>
          <p:cNvSpPr>
            <a:spLocks noGrp="1"/>
          </p:cNvSpPr>
          <p:nvPr>
            <p:ph type="sldNum" sz="quarter" idx="12"/>
          </p:nvPr>
        </p:nvSpPr>
        <p:spPr/>
        <p:txBody>
          <a:bodyPr/>
          <a:lstStyle/>
          <a:p>
            <a:pPr>
              <a:defRPr/>
            </a:pPr>
            <a:fld id="{A4F0512A-7BD5-414E-9F74-A047E1A01893}"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dirty="0">
                <a:ea typeface="ＭＳ Ｐゴシック" pitchFamily="34" charset="-128"/>
              </a:rPr>
              <a:t>Communicate Any Changes</a:t>
            </a:r>
          </a:p>
        </p:txBody>
      </p:sp>
      <p:sp>
        <p:nvSpPr>
          <p:cNvPr id="20483" name="Content Placeholder 2"/>
          <p:cNvSpPr>
            <a:spLocks noGrp="1"/>
          </p:cNvSpPr>
          <p:nvPr>
            <p:ph idx="1"/>
          </p:nvPr>
        </p:nvSpPr>
        <p:spPr/>
        <p:txBody>
          <a:bodyPr/>
          <a:lstStyle/>
          <a:p>
            <a:r>
              <a:rPr lang="en-US" altLang="en-US" sz="2400" dirty="0">
                <a:ea typeface="ＭＳ Ｐゴシック" pitchFamily="34" charset="-128"/>
              </a:rPr>
              <a:t>Need to communicate with Board or senior leaders, managers of reclassified employees, and the employees themselves</a:t>
            </a:r>
          </a:p>
          <a:p>
            <a:pPr lvl="1"/>
            <a:r>
              <a:rPr lang="en-US" altLang="en-US" sz="2000" dirty="0">
                <a:ea typeface="ＭＳ Ｐゴシック" pitchFamily="34" charset="-128"/>
              </a:rPr>
              <a:t>Who will communicate the changes?</a:t>
            </a:r>
          </a:p>
          <a:p>
            <a:pPr lvl="1"/>
            <a:r>
              <a:rPr lang="en-US" altLang="en-US" sz="2000" dirty="0">
                <a:ea typeface="ＭＳ Ｐゴシック" pitchFamily="34" charset="-128"/>
              </a:rPr>
              <a:t>What will be communicated?</a:t>
            </a:r>
          </a:p>
          <a:p>
            <a:pPr lvl="1"/>
            <a:r>
              <a:rPr lang="en-US" altLang="en-US" sz="2000" dirty="0">
                <a:ea typeface="ＭＳ Ｐゴシック" pitchFamily="34" charset="-128"/>
              </a:rPr>
              <a:t>How will changes be communicated?</a:t>
            </a:r>
          </a:p>
          <a:p>
            <a:pPr lvl="1"/>
            <a:r>
              <a:rPr lang="en-US" altLang="en-US" sz="2000" dirty="0">
                <a:ea typeface="ＭＳ Ｐゴシック" pitchFamily="34" charset="-128"/>
              </a:rPr>
              <a:t>When will the changes be communicated</a:t>
            </a:r>
          </a:p>
          <a:p>
            <a:r>
              <a:rPr lang="en-US" altLang="en-US" sz="2400" dirty="0">
                <a:ea typeface="ＭＳ Ｐゴシック" pitchFamily="34" charset="-128"/>
              </a:rPr>
              <a:t>If multiple employees, consider preparing your talking points, answers to questions, letter to reclassified employees</a:t>
            </a:r>
          </a:p>
          <a:p>
            <a:endParaRPr lang="en-US" altLang="en-US" sz="2400" dirty="0">
              <a:ea typeface="ＭＳ Ｐゴシック" pitchFamily="34" charset="-128"/>
            </a:endParaRPr>
          </a:p>
        </p:txBody>
      </p:sp>
      <p:sp>
        <p:nvSpPr>
          <p:cNvPr id="2" name="Slide Number Placeholder 1">
            <a:extLst>
              <a:ext uri="{FF2B5EF4-FFF2-40B4-BE49-F238E27FC236}">
                <a16:creationId xmlns:a16="http://schemas.microsoft.com/office/drawing/2014/main" id="{29C0AE18-8F85-43FC-AB4B-28A109BCC043}"/>
              </a:ext>
            </a:extLst>
          </p:cNvPr>
          <p:cNvSpPr>
            <a:spLocks noGrp="1"/>
          </p:cNvSpPr>
          <p:nvPr>
            <p:ph type="sldNum" sz="quarter" idx="12"/>
          </p:nvPr>
        </p:nvSpPr>
        <p:spPr/>
        <p:txBody>
          <a:bodyPr/>
          <a:lstStyle/>
          <a:p>
            <a:pPr>
              <a:defRPr/>
            </a:pPr>
            <a:fld id="{A4F0512A-7BD5-414E-9F74-A047E1A01893}"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505200" y="3429000"/>
            <a:ext cx="4343400" cy="2819400"/>
          </a:xfrm>
        </p:spPr>
        <p:txBody>
          <a:bodyPr/>
          <a:lstStyle/>
          <a:p>
            <a:pPr lvl="1" eaLnBrk="1" hangingPunct="1"/>
            <a:r>
              <a:rPr lang="en-US" altLang="en-US" dirty="0">
                <a:ea typeface="ＭＳ Ｐゴシック" pitchFamily="34" charset="-128"/>
              </a:rPr>
              <a:t>Hours Worked</a:t>
            </a:r>
          </a:p>
          <a:p>
            <a:pPr lvl="1" eaLnBrk="1" hangingPunct="1"/>
            <a:r>
              <a:rPr lang="en-US" altLang="en-US" dirty="0">
                <a:ea typeface="ＭＳ Ｐゴシック" pitchFamily="34" charset="-128"/>
              </a:rPr>
              <a:t>Minimum Wage</a:t>
            </a:r>
          </a:p>
          <a:p>
            <a:pPr lvl="1" eaLnBrk="1" hangingPunct="1"/>
            <a:r>
              <a:rPr lang="en-US" altLang="en-US" dirty="0">
                <a:ea typeface="ＭＳ Ｐゴシック" pitchFamily="34" charset="-128"/>
              </a:rPr>
              <a:t>Overtime Pay</a:t>
            </a:r>
          </a:p>
          <a:p>
            <a:pPr lvl="1" eaLnBrk="1" hangingPunct="1"/>
            <a:r>
              <a:rPr lang="en-US" altLang="en-US" dirty="0">
                <a:ea typeface="ＭＳ Ｐゴシック" pitchFamily="34" charset="-128"/>
              </a:rPr>
              <a:t>Recording Work Time</a:t>
            </a:r>
          </a:p>
          <a:p>
            <a:pPr lvl="1" eaLnBrk="1" hangingPunct="1"/>
            <a:r>
              <a:rPr lang="en-US" altLang="en-US" dirty="0">
                <a:ea typeface="ＭＳ Ｐゴシック" pitchFamily="34" charset="-128"/>
              </a:rPr>
              <a:t>Other State Law Issues</a:t>
            </a:r>
          </a:p>
        </p:txBody>
      </p:sp>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l="13780" t="21951" r="8658" b="4880"/>
          <a:stretch>
            <a:fillRect/>
          </a:stretch>
        </p:blipFill>
        <p:spPr bwMode="auto">
          <a:xfrm>
            <a:off x="1066800" y="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7AC5381-D9BD-43B8-9232-05E95EC4404C}"/>
              </a:ext>
            </a:extLst>
          </p:cNvPr>
          <p:cNvSpPr>
            <a:spLocks noGrp="1"/>
          </p:cNvSpPr>
          <p:nvPr>
            <p:ph type="sldNum" sz="quarter" idx="12"/>
          </p:nvPr>
        </p:nvSpPr>
        <p:spPr/>
        <p:txBody>
          <a:bodyPr/>
          <a:lstStyle/>
          <a:p>
            <a:pPr>
              <a:defRPr/>
            </a:pPr>
            <a:fld id="{A4F0512A-7BD5-414E-9F74-A047E1A01893}" type="slidenum">
              <a:rPr lang="en-US" altLang="en-US" smtClean="0"/>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a:ea typeface="ＭＳ Ｐゴシック" pitchFamily="34" charset="-128"/>
              </a:rPr>
              <a:t>Pay Basics</a:t>
            </a:r>
          </a:p>
        </p:txBody>
      </p:sp>
      <p:sp>
        <p:nvSpPr>
          <p:cNvPr id="22531" name="Content Placeholder 2"/>
          <p:cNvSpPr>
            <a:spLocks noGrp="1"/>
          </p:cNvSpPr>
          <p:nvPr>
            <p:ph idx="1"/>
          </p:nvPr>
        </p:nvSpPr>
        <p:spPr>
          <a:xfrm>
            <a:off x="533400" y="2514600"/>
            <a:ext cx="4572000" cy="3657600"/>
          </a:xfrm>
        </p:spPr>
        <p:txBody>
          <a:bodyPr/>
          <a:lstStyle/>
          <a:p>
            <a:pPr marL="0" indent="0" eaLnBrk="1" hangingPunct="1">
              <a:buFont typeface="Wingdings" pitchFamily="2" charset="2"/>
              <a:buNone/>
            </a:pPr>
            <a:r>
              <a:rPr lang="en-US" altLang="en-US" sz="2400">
                <a:ea typeface="ＭＳ Ｐゴシック" pitchFamily="34" charset="-128"/>
              </a:rPr>
              <a:t>To pay employees correctly, you must understand two </a:t>
            </a:r>
            <a:br>
              <a:rPr lang="en-US" altLang="en-US" sz="2400">
                <a:ea typeface="ＭＳ Ｐゴシック" pitchFamily="34" charset="-128"/>
              </a:rPr>
            </a:br>
            <a:r>
              <a:rPr lang="en-US" altLang="en-US" sz="2400">
                <a:ea typeface="ＭＳ Ｐゴシック" pitchFamily="34" charset="-128"/>
              </a:rPr>
              <a:t>key concepts:</a:t>
            </a:r>
          </a:p>
          <a:p>
            <a:pPr lvl="1" eaLnBrk="1" hangingPunct="1"/>
            <a:r>
              <a:rPr lang="en-US" altLang="en-US">
                <a:ea typeface="ＭＳ Ｐゴシック" pitchFamily="34" charset="-128"/>
              </a:rPr>
              <a:t>What are “hours worked”?</a:t>
            </a:r>
          </a:p>
          <a:p>
            <a:pPr lvl="1" eaLnBrk="1" hangingPunct="1"/>
            <a:r>
              <a:rPr lang="en-US" altLang="en-US">
                <a:ea typeface="ＭＳ Ｐゴシック" pitchFamily="34" charset="-128"/>
              </a:rPr>
              <a:t>What is an employee’s “regular rate”?</a:t>
            </a:r>
          </a:p>
          <a:p>
            <a:pPr marL="0" indent="0"/>
            <a:endParaRPr lang="en-US" altLang="en-US" sz="2400">
              <a:ea typeface="ＭＳ Ｐゴシック" pitchFamily="34" charset="-128"/>
            </a:endParaRPr>
          </a:p>
        </p:txBody>
      </p:sp>
      <p:pic>
        <p:nvPicPr>
          <p:cNvPr id="25604" name="Picture 4"/>
          <p:cNvPicPr>
            <a:picLocks noChangeAspect="1" noChangeArrowheads="1"/>
          </p:cNvPicPr>
          <p:nvPr/>
        </p:nvPicPr>
        <p:blipFill>
          <a:blip r:embed="rId3"/>
          <a:srcRect/>
          <a:stretch>
            <a:fillRect/>
          </a:stretch>
        </p:blipFill>
        <p:spPr bwMode="auto">
          <a:xfrm>
            <a:off x="5257800" y="2676525"/>
            <a:ext cx="38862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a:extLst>
              <a:ext uri="{FF2B5EF4-FFF2-40B4-BE49-F238E27FC236}">
                <a16:creationId xmlns:a16="http://schemas.microsoft.com/office/drawing/2014/main" id="{9914EEC5-3FD0-41A5-B6E9-97B2FF5A7722}"/>
              </a:ext>
            </a:extLst>
          </p:cNvPr>
          <p:cNvSpPr>
            <a:spLocks noGrp="1"/>
          </p:cNvSpPr>
          <p:nvPr>
            <p:ph type="sldNum" sz="quarter" idx="12"/>
          </p:nvPr>
        </p:nvSpPr>
        <p:spPr/>
        <p:txBody>
          <a:bodyPr/>
          <a:lstStyle/>
          <a:p>
            <a:pPr>
              <a:defRPr/>
            </a:pPr>
            <a:fld id="{A4F0512A-7BD5-414E-9F74-A047E1A01893}"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a:ea typeface="ＭＳ Ｐゴシック" pitchFamily="34" charset="-128"/>
              </a:rPr>
              <a:t>What is “Work”?</a:t>
            </a:r>
          </a:p>
        </p:txBody>
      </p:sp>
      <p:sp>
        <p:nvSpPr>
          <p:cNvPr id="23555" name="Content Placeholder 2"/>
          <p:cNvSpPr>
            <a:spLocks noGrp="1"/>
          </p:cNvSpPr>
          <p:nvPr>
            <p:ph idx="1"/>
          </p:nvPr>
        </p:nvSpPr>
        <p:spPr>
          <a:xfrm>
            <a:off x="533400" y="2514600"/>
            <a:ext cx="3733800" cy="3657600"/>
          </a:xfrm>
        </p:spPr>
        <p:txBody>
          <a:bodyPr/>
          <a:lstStyle/>
          <a:p>
            <a:pPr lvl="1" eaLnBrk="1" hangingPunct="1"/>
            <a:r>
              <a:rPr lang="en-US" altLang="en-US">
                <a:ea typeface="ＭＳ Ｐゴシック" pitchFamily="34" charset="-128"/>
              </a:rPr>
              <a:t>Non-exempt employees must be paid for all hours worked</a:t>
            </a:r>
          </a:p>
          <a:p>
            <a:pPr lvl="1" eaLnBrk="1" hangingPunct="1"/>
            <a:r>
              <a:rPr lang="en-US" altLang="en-US">
                <a:ea typeface="ＭＳ Ｐゴシック" pitchFamily="34" charset="-128"/>
              </a:rPr>
              <a:t>But the FLSA, and state laws, do not define what is “work”</a:t>
            </a:r>
          </a:p>
          <a:p>
            <a:endParaRPr lang="en-US" altLang="en-US">
              <a:ea typeface="ＭＳ Ｐゴシック" pitchFamily="34" charset="-128"/>
            </a:endParaRPr>
          </a:p>
        </p:txBody>
      </p:sp>
      <p:pic>
        <p:nvPicPr>
          <p:cNvPr id="4" name="Picture 5" descr="r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63800"/>
            <a:ext cx="4419600" cy="394759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26C5CE6-4D78-43F3-A567-354BA8636E75}"/>
              </a:ext>
            </a:extLst>
          </p:cNvPr>
          <p:cNvSpPr>
            <a:spLocks noGrp="1"/>
          </p:cNvSpPr>
          <p:nvPr>
            <p:ph type="sldNum" sz="quarter" idx="12"/>
          </p:nvPr>
        </p:nvSpPr>
        <p:spPr/>
        <p:txBody>
          <a:bodyPr/>
          <a:lstStyle/>
          <a:p>
            <a:pPr>
              <a:defRPr/>
            </a:pPr>
            <a:fld id="{A4F0512A-7BD5-414E-9F74-A047E1A01893}" type="slidenum">
              <a:rPr lang="en-US" altLang="en-US" smtClean="0"/>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Continuous Work Day</a:t>
            </a:r>
          </a:p>
        </p:txBody>
      </p:sp>
      <p:sp>
        <p:nvSpPr>
          <p:cNvPr id="24579" name="Content Placeholder 2"/>
          <p:cNvSpPr>
            <a:spLocks noGrp="1"/>
          </p:cNvSpPr>
          <p:nvPr>
            <p:ph idx="1"/>
          </p:nvPr>
        </p:nvSpPr>
        <p:spPr/>
        <p:txBody>
          <a:bodyPr/>
          <a:lstStyle/>
          <a:p>
            <a:pPr>
              <a:spcAft>
                <a:spcPts val="1200"/>
              </a:spcAft>
            </a:pPr>
            <a:r>
              <a:rPr lang="en-US" altLang="en-US" sz="2400" dirty="0"/>
              <a:t>Employees must be paid for all hours within a workday, from the first principal activity to the last principal activity</a:t>
            </a:r>
          </a:p>
          <a:p>
            <a:pPr>
              <a:spcAft>
                <a:spcPts val="1200"/>
              </a:spcAft>
            </a:pPr>
            <a:r>
              <a:rPr lang="en-US" altLang="en-US" sz="2400" dirty="0"/>
              <a:t>A “principal activity” includes any activity that is an integral and indispensable part of an employee's work </a:t>
            </a:r>
          </a:p>
          <a:p>
            <a:pPr>
              <a:spcAft>
                <a:spcPts val="1200"/>
              </a:spcAft>
            </a:pPr>
            <a:r>
              <a:rPr lang="en-US" altLang="en-US" sz="2400" dirty="0"/>
              <a:t>In general, “work” includes all the time an employee must be on duty, on the employer’s premises, or at any other prescribed place of work</a:t>
            </a:r>
          </a:p>
          <a:p>
            <a:endParaRPr lang="en-US" altLang="en-US" sz="2400" dirty="0"/>
          </a:p>
        </p:txBody>
      </p:sp>
      <p:sp>
        <p:nvSpPr>
          <p:cNvPr id="4" name="Slide Number Placeholder 3">
            <a:extLst>
              <a:ext uri="{FF2B5EF4-FFF2-40B4-BE49-F238E27FC236}">
                <a16:creationId xmlns:a16="http://schemas.microsoft.com/office/drawing/2014/main" id="{29C677FF-44EC-4884-BC96-B2E990E51352}"/>
              </a:ext>
            </a:extLst>
          </p:cNvPr>
          <p:cNvSpPr>
            <a:spLocks noGrp="1"/>
          </p:cNvSpPr>
          <p:nvPr>
            <p:ph type="sldNum" sz="quarter" idx="12"/>
          </p:nvPr>
        </p:nvSpPr>
        <p:spPr/>
        <p:txBody>
          <a:bodyPr/>
          <a:lstStyle/>
          <a:p>
            <a:pPr>
              <a:defRPr/>
            </a:pPr>
            <a:fld id="{A4F0512A-7BD5-414E-9F74-A047E1A01893}" type="slidenum">
              <a:rPr lang="en-US" altLang="en-US" smtClean="0"/>
              <a:pPr>
                <a:defRPr/>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a:ea typeface="ＭＳ Ｐゴシック" pitchFamily="34" charset="-128"/>
              </a:rPr>
              <a:t>Work “Suffered or Permitted”</a:t>
            </a:r>
          </a:p>
        </p:txBody>
      </p:sp>
      <p:sp>
        <p:nvSpPr>
          <p:cNvPr id="25603" name="Content Placeholder 2"/>
          <p:cNvSpPr>
            <a:spLocks noGrp="1"/>
          </p:cNvSpPr>
          <p:nvPr>
            <p:ph idx="1"/>
          </p:nvPr>
        </p:nvSpPr>
        <p:spPr/>
        <p:txBody>
          <a:bodyPr/>
          <a:lstStyle/>
          <a:p>
            <a:pPr marL="0" indent="0" eaLnBrk="1" hangingPunct="1"/>
            <a:r>
              <a:rPr lang="en-US" altLang="en-US" sz="2400" dirty="0">
                <a:ea typeface="ＭＳ Ｐゴシック" pitchFamily="34" charset="-128"/>
              </a:rPr>
              <a:t>All work “suffered or permitted” by the employer must be compensated, including:</a:t>
            </a:r>
          </a:p>
          <a:p>
            <a:pPr lvl="1" eaLnBrk="1" hangingPunct="1"/>
            <a:r>
              <a:rPr lang="en-US" altLang="en-US" dirty="0">
                <a:ea typeface="ＭＳ Ｐゴシック" pitchFamily="34" charset="-128"/>
              </a:rPr>
              <a:t>Work requested or required by the employer</a:t>
            </a:r>
          </a:p>
          <a:p>
            <a:pPr lvl="1" eaLnBrk="1" hangingPunct="1"/>
            <a:r>
              <a:rPr lang="en-US" altLang="en-US" dirty="0">
                <a:ea typeface="ＭＳ Ｐゴシック" pitchFamily="34" charset="-128"/>
              </a:rPr>
              <a:t>Work not requested, but permitted</a:t>
            </a:r>
          </a:p>
          <a:p>
            <a:pPr lvl="1" eaLnBrk="1" hangingPunct="1"/>
            <a:r>
              <a:rPr lang="en-US" altLang="en-US" dirty="0">
                <a:ea typeface="ＭＳ Ｐゴシック" pitchFamily="34" charset="-128"/>
              </a:rPr>
              <a:t>Work the employer knows or has reason to believe is being performed – </a:t>
            </a:r>
            <a:r>
              <a:rPr lang="en-US" altLang="en-US" i="1" dirty="0">
                <a:ea typeface="ＭＳ Ｐゴシック" pitchFamily="34" charset="-128"/>
              </a:rPr>
              <a:t>even if not expressly requested</a:t>
            </a:r>
          </a:p>
          <a:p>
            <a:pPr marL="0" indent="0"/>
            <a:endParaRPr lang="en-US" altLang="en-US" dirty="0">
              <a:ea typeface="ＭＳ Ｐゴシック" pitchFamily="34" charset="-128"/>
            </a:endParaRPr>
          </a:p>
        </p:txBody>
      </p:sp>
      <p:pic>
        <p:nvPicPr>
          <p:cNvPr id="25604" name="Picture 4" descr="MPj043082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788" y="5003800"/>
            <a:ext cx="30210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32F198B-15CC-48DF-BC5A-8D7AB988D3AA}"/>
              </a:ext>
            </a:extLst>
          </p:cNvPr>
          <p:cNvSpPr>
            <a:spLocks noGrp="1"/>
          </p:cNvSpPr>
          <p:nvPr>
            <p:ph type="sldNum" sz="quarter" idx="12"/>
          </p:nvPr>
        </p:nvSpPr>
        <p:spPr/>
        <p:txBody>
          <a:bodyPr/>
          <a:lstStyle/>
          <a:p>
            <a:pPr>
              <a:defRPr/>
            </a:pPr>
            <a:fld id="{A4F0512A-7BD5-414E-9F74-A047E1A01893}" type="slidenum">
              <a:rPr lang="en-US" altLang="en-US" smtClean="0"/>
              <a:pPr>
                <a:defRPr/>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0"/>
            <a:ext cx="8229600" cy="914400"/>
          </a:xfrm>
        </p:spPr>
        <p:txBody>
          <a:bodyPr/>
          <a:lstStyle/>
          <a:p>
            <a:r>
              <a:rPr lang="en-US" altLang="en-US" b="1">
                <a:ea typeface="ＭＳ Ｐゴシック" pitchFamily="34" charset="-128"/>
              </a:rPr>
              <a:t>Key Concepts</a:t>
            </a:r>
          </a:p>
        </p:txBody>
      </p:sp>
      <p:sp>
        <p:nvSpPr>
          <p:cNvPr id="26627" name="Content Placeholder 2"/>
          <p:cNvSpPr>
            <a:spLocks noGrp="1"/>
          </p:cNvSpPr>
          <p:nvPr>
            <p:ph idx="1"/>
          </p:nvPr>
        </p:nvSpPr>
        <p:spPr>
          <a:xfrm>
            <a:off x="2927350" y="2438400"/>
            <a:ext cx="5835650" cy="3886200"/>
          </a:xfrm>
        </p:spPr>
        <p:txBody>
          <a:bodyPr/>
          <a:lstStyle/>
          <a:p>
            <a:pPr lvl="1" eaLnBrk="1" hangingPunct="1">
              <a:lnSpc>
                <a:spcPct val="90000"/>
              </a:lnSpc>
            </a:pPr>
            <a:r>
              <a:rPr lang="en-US" altLang="en-US" sz="2000" dirty="0">
                <a:ea typeface="ＭＳ Ｐゴシック" pitchFamily="34" charset="-128"/>
              </a:rPr>
              <a:t>“Work” is broadly interpreted to the </a:t>
            </a:r>
            <a:r>
              <a:rPr lang="en-US" altLang="en-US" sz="2000" u="sng" dirty="0">
                <a:ea typeface="ＭＳ Ｐゴシック" pitchFamily="34" charset="-128"/>
              </a:rPr>
              <a:t>employee</a:t>
            </a:r>
            <a:r>
              <a:rPr lang="en-US" altLang="en-US" sz="2000" dirty="0">
                <a:ea typeface="ＭＳ Ｐゴシック" pitchFamily="34" charset="-128"/>
              </a:rPr>
              <a:t>’s benefit</a:t>
            </a:r>
          </a:p>
          <a:p>
            <a:pPr lvl="1" eaLnBrk="1" hangingPunct="1">
              <a:lnSpc>
                <a:spcPct val="90000"/>
              </a:lnSpc>
            </a:pPr>
            <a:r>
              <a:rPr lang="en-US" altLang="en-US" sz="2000" dirty="0">
                <a:ea typeface="ＭＳ Ｐゴシック" pitchFamily="34" charset="-128"/>
              </a:rPr>
              <a:t>Work includes any time the employee is required, requested, suffered or allowed to work</a:t>
            </a:r>
          </a:p>
          <a:p>
            <a:pPr lvl="1" eaLnBrk="1" hangingPunct="1">
              <a:lnSpc>
                <a:spcPct val="90000"/>
              </a:lnSpc>
            </a:pPr>
            <a:r>
              <a:rPr lang="en-US" altLang="en-US" sz="2000" dirty="0">
                <a:ea typeface="ＭＳ Ｐゴシック" pitchFamily="34" charset="-128"/>
              </a:rPr>
              <a:t>It is the duty of management to see that work is not performed if it does not want it to be performed</a:t>
            </a:r>
          </a:p>
          <a:p>
            <a:pPr lvl="1" eaLnBrk="1" hangingPunct="1">
              <a:lnSpc>
                <a:spcPct val="90000"/>
              </a:lnSpc>
            </a:pPr>
            <a:r>
              <a:rPr lang="en-US" altLang="en-US" sz="2000" dirty="0">
                <a:ea typeface="ＭＳ Ｐゴシック" pitchFamily="34" charset="-128"/>
              </a:rPr>
              <a:t>Management’s responsibility to control employees and prevent employees from working</a:t>
            </a:r>
          </a:p>
          <a:p>
            <a:pPr lvl="1" eaLnBrk="1" hangingPunct="1">
              <a:lnSpc>
                <a:spcPct val="90000"/>
              </a:lnSpc>
            </a:pPr>
            <a:r>
              <a:rPr lang="en-US" altLang="en-US" sz="2000" dirty="0">
                <a:ea typeface="ＭＳ Ｐゴシック" pitchFamily="34" charset="-128"/>
              </a:rPr>
              <a:t>In a dispute, employee’s word will be taken over management’s</a:t>
            </a:r>
          </a:p>
          <a:p>
            <a:endParaRPr lang="en-US" altLang="en-US" dirty="0">
              <a:ea typeface="ＭＳ Ｐゴシック" pitchFamily="34" charset="-128"/>
            </a:endParaRPr>
          </a:p>
        </p:txBody>
      </p:sp>
      <p:pic>
        <p:nvPicPr>
          <p:cNvPr id="4" name="Picture 2" descr="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765300"/>
            <a:ext cx="2940050" cy="4419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65D150A-A965-4B29-A5B4-338B21E8AF2A}"/>
              </a:ext>
            </a:extLst>
          </p:cNvPr>
          <p:cNvSpPr>
            <a:spLocks noGrp="1"/>
          </p:cNvSpPr>
          <p:nvPr>
            <p:ph type="sldNum" sz="quarter" idx="12"/>
          </p:nvPr>
        </p:nvSpPr>
        <p:spPr/>
        <p:txBody>
          <a:bodyPr/>
          <a:lstStyle/>
          <a:p>
            <a:pPr>
              <a:defRPr/>
            </a:pPr>
            <a:fld id="{A4F0512A-7BD5-414E-9F74-A047E1A01893}"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dirty="0">
                <a:ea typeface="ＭＳ Ｐゴシック" pitchFamily="34" charset="-128"/>
              </a:rPr>
              <a:t>Is the Activity Work Time?</a:t>
            </a:r>
          </a:p>
        </p:txBody>
      </p:sp>
      <p:sp>
        <p:nvSpPr>
          <p:cNvPr id="27651" name="Content Placeholder 2"/>
          <p:cNvSpPr>
            <a:spLocks noGrp="1"/>
          </p:cNvSpPr>
          <p:nvPr>
            <p:ph idx="1"/>
          </p:nvPr>
        </p:nvSpPr>
        <p:spPr/>
        <p:txBody>
          <a:bodyPr/>
          <a:lstStyle/>
          <a:p>
            <a:pPr lvl="1" eaLnBrk="1" hangingPunct="1">
              <a:lnSpc>
                <a:spcPct val="90000"/>
              </a:lnSpc>
              <a:spcAft>
                <a:spcPts val="300"/>
              </a:spcAft>
            </a:pPr>
            <a:r>
              <a:rPr lang="en-US" altLang="en-US" dirty="0">
                <a:ea typeface="ＭＳ Ｐゴシック" pitchFamily="34" charset="-128"/>
              </a:rPr>
              <a:t>Meals and Rest Periods</a:t>
            </a:r>
          </a:p>
          <a:p>
            <a:pPr lvl="1" eaLnBrk="1" hangingPunct="1">
              <a:lnSpc>
                <a:spcPct val="90000"/>
              </a:lnSpc>
              <a:spcAft>
                <a:spcPts val="300"/>
              </a:spcAft>
            </a:pPr>
            <a:r>
              <a:rPr lang="en-US" altLang="en-US" dirty="0">
                <a:ea typeface="ＭＳ Ｐゴシック" pitchFamily="34" charset="-128"/>
              </a:rPr>
              <a:t>Waiting Time</a:t>
            </a:r>
          </a:p>
          <a:p>
            <a:pPr lvl="1" eaLnBrk="1" hangingPunct="1">
              <a:lnSpc>
                <a:spcPct val="90000"/>
              </a:lnSpc>
              <a:spcAft>
                <a:spcPts val="300"/>
              </a:spcAft>
            </a:pPr>
            <a:r>
              <a:rPr lang="en-US" altLang="en-US" dirty="0">
                <a:ea typeface="ＭＳ Ｐゴシック" pitchFamily="34" charset="-128"/>
              </a:rPr>
              <a:t>On-Call Time</a:t>
            </a:r>
          </a:p>
          <a:p>
            <a:pPr lvl="1" eaLnBrk="1" hangingPunct="1">
              <a:lnSpc>
                <a:spcPct val="90000"/>
              </a:lnSpc>
              <a:spcAft>
                <a:spcPts val="300"/>
              </a:spcAft>
            </a:pPr>
            <a:r>
              <a:rPr lang="en-US" altLang="en-US" dirty="0">
                <a:ea typeface="ＭＳ Ｐゴシック" pitchFamily="34" charset="-128"/>
              </a:rPr>
              <a:t>Training and Meeting Time</a:t>
            </a:r>
          </a:p>
          <a:p>
            <a:pPr lvl="1" eaLnBrk="1" hangingPunct="1">
              <a:lnSpc>
                <a:spcPct val="90000"/>
              </a:lnSpc>
              <a:spcAft>
                <a:spcPts val="300"/>
              </a:spcAft>
            </a:pPr>
            <a:r>
              <a:rPr lang="en-US" altLang="en-US" dirty="0">
                <a:ea typeface="ＭＳ Ｐゴシック" pitchFamily="34" charset="-128"/>
              </a:rPr>
              <a:t>Travel Time</a:t>
            </a:r>
          </a:p>
          <a:p>
            <a:pPr lvl="1" eaLnBrk="1" hangingPunct="1">
              <a:lnSpc>
                <a:spcPct val="90000"/>
              </a:lnSpc>
              <a:spcAft>
                <a:spcPts val="300"/>
              </a:spcAft>
            </a:pPr>
            <a:r>
              <a:rPr lang="en-US" altLang="en-US" dirty="0">
                <a:ea typeface="ＭＳ Ｐゴシック" pitchFamily="34" charset="-128"/>
              </a:rPr>
              <a:t>Pre- and Post-Shift Activities</a:t>
            </a:r>
          </a:p>
          <a:p>
            <a:pPr lvl="1" eaLnBrk="1" hangingPunct="1">
              <a:lnSpc>
                <a:spcPct val="90000"/>
              </a:lnSpc>
              <a:spcAft>
                <a:spcPts val="300"/>
              </a:spcAft>
            </a:pPr>
            <a:r>
              <a:rPr lang="en-US" altLang="en-US" dirty="0">
                <a:ea typeface="ＭＳ Ｐゴシック" pitchFamily="34" charset="-128"/>
              </a:rPr>
              <a:t>Donning, Doffing &amp; Cleaning Uniforms</a:t>
            </a:r>
          </a:p>
          <a:p>
            <a:pPr lvl="1" eaLnBrk="1" hangingPunct="1">
              <a:lnSpc>
                <a:spcPct val="90000"/>
              </a:lnSpc>
              <a:spcAft>
                <a:spcPts val="300"/>
              </a:spcAft>
            </a:pPr>
            <a:r>
              <a:rPr lang="en-US" altLang="en-US" dirty="0">
                <a:ea typeface="ＭＳ Ｐゴシック" pitchFamily="34" charset="-128"/>
              </a:rPr>
              <a:t>Charitable Volunteer Activities</a:t>
            </a:r>
          </a:p>
        </p:txBody>
      </p:sp>
      <p:sp>
        <p:nvSpPr>
          <p:cNvPr id="2" name="Slide Number Placeholder 1">
            <a:extLst>
              <a:ext uri="{FF2B5EF4-FFF2-40B4-BE49-F238E27FC236}">
                <a16:creationId xmlns:a16="http://schemas.microsoft.com/office/drawing/2014/main" id="{E7287B01-7221-4CB9-848D-D9925BD6AD36}"/>
              </a:ext>
            </a:extLst>
          </p:cNvPr>
          <p:cNvSpPr>
            <a:spLocks noGrp="1"/>
          </p:cNvSpPr>
          <p:nvPr>
            <p:ph type="sldNum" sz="quarter" idx="12"/>
          </p:nvPr>
        </p:nvSpPr>
        <p:spPr/>
        <p:txBody>
          <a:bodyPr/>
          <a:lstStyle/>
          <a:p>
            <a:pPr>
              <a:defRPr/>
            </a:pPr>
            <a:fld id="{A4F0512A-7BD5-414E-9F74-A047E1A01893}" type="slidenum">
              <a:rPr lang="en-US" altLang="en-US" smtClean="0"/>
              <a:pPr>
                <a:defRPr/>
              </a:pPr>
              <a:t>27</a:t>
            </a:fld>
            <a:endParaRPr lang="en-US" altLang="en-US"/>
          </a:p>
        </p:txBody>
      </p:sp>
      <p:pic>
        <p:nvPicPr>
          <p:cNvPr id="4" name="Picture 3">
            <a:extLst>
              <a:ext uri="{FF2B5EF4-FFF2-40B4-BE49-F238E27FC236}">
                <a16:creationId xmlns:a16="http://schemas.microsoft.com/office/drawing/2014/main" id="{D3684733-1D61-4182-B7D0-3ABC82518A6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4600" y="2743200"/>
            <a:ext cx="2740911" cy="182499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Meal &amp; Rest Breaks - FLSA</a:t>
            </a:r>
          </a:p>
        </p:txBody>
      </p:sp>
      <p:sp>
        <p:nvSpPr>
          <p:cNvPr id="28675" name="Content Placeholder 2"/>
          <p:cNvSpPr>
            <a:spLocks noGrp="1"/>
          </p:cNvSpPr>
          <p:nvPr>
            <p:ph idx="1"/>
          </p:nvPr>
        </p:nvSpPr>
        <p:spPr/>
        <p:txBody>
          <a:bodyPr/>
          <a:lstStyle/>
          <a:p>
            <a:r>
              <a:rPr lang="en-US" altLang="en-US" sz="2400" dirty="0"/>
              <a:t>The FLSA does not require employers to provide employees with meal or rest breaks</a:t>
            </a:r>
          </a:p>
          <a:p>
            <a:r>
              <a:rPr lang="en-US" altLang="en-US" sz="2400" dirty="0"/>
              <a:t>However, meal periods are not considered “work” if at least 30 minutes long, </a:t>
            </a:r>
            <a:r>
              <a:rPr lang="en-US" altLang="en-US" sz="2400" u="sng" dirty="0"/>
              <a:t>and</a:t>
            </a:r>
            <a:r>
              <a:rPr lang="en-US" altLang="en-US" sz="2400" dirty="0"/>
              <a:t> the employee is completely relieved of duty</a:t>
            </a:r>
          </a:p>
          <a:p>
            <a:r>
              <a:rPr lang="en-US" altLang="en-US" sz="2400" dirty="0"/>
              <a:t>A rest period of 20 minutes or less is </a:t>
            </a:r>
            <a:br>
              <a:rPr lang="en-US" altLang="en-US" sz="2400" dirty="0"/>
            </a:br>
            <a:r>
              <a:rPr lang="en-US" altLang="en-US" sz="2400" dirty="0"/>
              <a:t>considered compensable work time</a:t>
            </a:r>
          </a:p>
          <a:p>
            <a:r>
              <a:rPr lang="en-US" altLang="en-US" sz="2400" dirty="0"/>
              <a:t>An employer may require an employee </a:t>
            </a:r>
            <a:br>
              <a:rPr lang="en-US" altLang="en-US" sz="2400" dirty="0"/>
            </a:br>
            <a:r>
              <a:rPr lang="en-US" altLang="en-US" sz="2400" dirty="0"/>
              <a:t>to remain at the worksite during a meal </a:t>
            </a:r>
            <a:br>
              <a:rPr lang="en-US" altLang="en-US" sz="2400" dirty="0"/>
            </a:br>
            <a:r>
              <a:rPr lang="en-US" altLang="en-US" sz="2400" dirty="0"/>
              <a:t>or rest break</a:t>
            </a:r>
          </a:p>
          <a:p>
            <a:endParaRPr lang="en-US" altLang="en-US" sz="2400" dirty="0"/>
          </a:p>
        </p:txBody>
      </p:sp>
      <p:sp>
        <p:nvSpPr>
          <p:cNvPr id="2" name="Slide Number Placeholder 1">
            <a:extLst>
              <a:ext uri="{FF2B5EF4-FFF2-40B4-BE49-F238E27FC236}">
                <a16:creationId xmlns:a16="http://schemas.microsoft.com/office/drawing/2014/main" id="{CF8662D8-C4FD-48DD-AB33-221D55BDEABC}"/>
              </a:ext>
            </a:extLst>
          </p:cNvPr>
          <p:cNvSpPr>
            <a:spLocks noGrp="1"/>
          </p:cNvSpPr>
          <p:nvPr>
            <p:ph type="sldNum" sz="quarter" idx="12"/>
          </p:nvPr>
        </p:nvSpPr>
        <p:spPr/>
        <p:txBody>
          <a:bodyPr/>
          <a:lstStyle/>
          <a:p>
            <a:fld id="{A4F0512A-7BD5-414E-9F74-A047E1A01893}" type="slidenum">
              <a:rPr lang="en-US" altLang="en-US" smtClean="0"/>
              <a:pPr/>
              <a:t>28</a:t>
            </a:fld>
            <a:endParaRPr lang="en-US" altLang="en-US"/>
          </a:p>
        </p:txBody>
      </p:sp>
      <p:pic>
        <p:nvPicPr>
          <p:cNvPr id="4" name="Picture 3">
            <a:extLst>
              <a:ext uri="{FF2B5EF4-FFF2-40B4-BE49-F238E27FC236}">
                <a16:creationId xmlns:a16="http://schemas.microsoft.com/office/drawing/2014/main" id="{DBAAE25C-EC93-454A-A07F-1203A70B70D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4600" y="4458478"/>
            <a:ext cx="2465529" cy="163752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a:ea typeface="ＭＳ Ｐゴシック" pitchFamily="34" charset="-128"/>
              </a:rPr>
              <a:t>Waiting &amp; On-Call Time</a:t>
            </a:r>
          </a:p>
        </p:txBody>
      </p:sp>
      <p:sp>
        <p:nvSpPr>
          <p:cNvPr id="29699" name="Content Placeholder 2"/>
          <p:cNvSpPr>
            <a:spLocks noGrp="1"/>
          </p:cNvSpPr>
          <p:nvPr>
            <p:ph idx="1"/>
          </p:nvPr>
        </p:nvSpPr>
        <p:spPr/>
        <p:txBody>
          <a:bodyPr/>
          <a:lstStyle/>
          <a:p>
            <a:pPr marL="0" indent="0" eaLnBrk="1" hangingPunct="1">
              <a:buFont typeface="Wingdings" pitchFamily="2" charset="2"/>
              <a:buNone/>
            </a:pPr>
            <a:r>
              <a:rPr lang="en-US" altLang="en-US" sz="2000" dirty="0">
                <a:ea typeface="ＭＳ Ｐゴシック" pitchFamily="34" charset="-128"/>
              </a:rPr>
              <a:t>Compensable (engaged to be waiting)</a:t>
            </a:r>
          </a:p>
          <a:p>
            <a:pPr lvl="1" eaLnBrk="1" hangingPunct="1"/>
            <a:r>
              <a:rPr lang="en-US" altLang="en-US" sz="2000" dirty="0">
                <a:ea typeface="ＭＳ Ｐゴシック" pitchFamily="34" charset="-128"/>
              </a:rPr>
              <a:t>Employee is unable to use the time effectively for his/her own purposes</a:t>
            </a:r>
          </a:p>
          <a:p>
            <a:pPr lvl="1" eaLnBrk="1" hangingPunct="1"/>
            <a:r>
              <a:rPr lang="en-US" altLang="en-US" sz="2000" dirty="0">
                <a:ea typeface="ＭＳ Ｐゴシック" pitchFamily="34" charset="-128"/>
              </a:rPr>
              <a:t>Employee has to stay on or close to the employer’s premises while on-call</a:t>
            </a:r>
          </a:p>
          <a:p>
            <a:pPr marL="0" indent="0" eaLnBrk="1" hangingPunct="1">
              <a:buFont typeface="Wingdings" pitchFamily="2" charset="2"/>
              <a:buNone/>
            </a:pPr>
            <a:r>
              <a:rPr lang="en-US" altLang="en-US" sz="2000" dirty="0">
                <a:ea typeface="ＭＳ Ｐゴシック" pitchFamily="34" charset="-128"/>
              </a:rPr>
              <a:t>Not Compensable (waiting to be engaged)</a:t>
            </a:r>
          </a:p>
          <a:p>
            <a:pPr lvl="1" eaLnBrk="1" hangingPunct="1"/>
            <a:r>
              <a:rPr lang="en-US" altLang="en-US" sz="2000" dirty="0">
                <a:ea typeface="ＭＳ Ｐゴシック" pitchFamily="34" charset="-128"/>
              </a:rPr>
              <a:t>Employee is completely relieved from duty, and the time is long enough to enable him/her to use the time effectively for his / her own purposes</a:t>
            </a:r>
          </a:p>
          <a:p>
            <a:pPr lvl="1" eaLnBrk="1" hangingPunct="1"/>
            <a:r>
              <a:rPr lang="en-US" altLang="en-US" sz="2000" dirty="0">
                <a:ea typeface="ＭＳ Ｐゴシック" pitchFamily="34" charset="-128"/>
              </a:rPr>
              <a:t>Employee is required to be available by cell, carry a pager or leave a number where s/he can be reached</a:t>
            </a:r>
          </a:p>
        </p:txBody>
      </p:sp>
      <p:sp>
        <p:nvSpPr>
          <p:cNvPr id="2" name="Slide Number Placeholder 1">
            <a:extLst>
              <a:ext uri="{FF2B5EF4-FFF2-40B4-BE49-F238E27FC236}">
                <a16:creationId xmlns:a16="http://schemas.microsoft.com/office/drawing/2014/main" id="{C399FB06-1CFC-4EFE-8DC0-FE03D7E99A1E}"/>
              </a:ext>
            </a:extLst>
          </p:cNvPr>
          <p:cNvSpPr>
            <a:spLocks noGrp="1"/>
          </p:cNvSpPr>
          <p:nvPr>
            <p:ph type="sldNum" sz="quarter" idx="12"/>
          </p:nvPr>
        </p:nvSpPr>
        <p:spPr/>
        <p:txBody>
          <a:bodyPr/>
          <a:lstStyle/>
          <a:p>
            <a:pPr>
              <a:defRPr/>
            </a:pPr>
            <a:fld id="{A4F0512A-7BD5-414E-9F74-A047E1A01893}"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990600" y="1524000"/>
            <a:ext cx="69342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spcBef>
                <a:spcPct val="20000"/>
              </a:spcBef>
              <a:defRPr/>
            </a:pPr>
            <a:r>
              <a:rPr lang="en-US" altLang="en-US" sz="3200" b="1">
                <a:solidFill>
                  <a:srgbClr val="FF9900"/>
                </a:solidFill>
                <a:effectLst>
                  <a:outerShdw blurRad="38100" dist="38100" dir="2700000" algn="tl">
                    <a:srgbClr val="000000"/>
                  </a:outerShdw>
                </a:effectLst>
              </a:rPr>
              <a:t>Pro Bono Partnership of Atlanta</a:t>
            </a:r>
          </a:p>
          <a:p>
            <a:pPr algn="ctr" eaLnBrk="1" hangingPunct="1">
              <a:lnSpc>
                <a:spcPct val="80000"/>
              </a:lnSpc>
              <a:spcBef>
                <a:spcPct val="20000"/>
              </a:spcBef>
              <a:defRPr/>
            </a:pPr>
            <a:r>
              <a:rPr lang="en-US" altLang="en-US" sz="3200" b="1">
                <a:solidFill>
                  <a:srgbClr val="FF9900"/>
                </a:solidFill>
                <a:effectLst>
                  <a:outerShdw blurRad="38100" dist="38100" dir="2700000" algn="tl">
                    <a:srgbClr val="000000"/>
                  </a:outerShdw>
                </a:effectLst>
              </a:rPr>
              <a:t>Eligibility &amp; Other Information</a:t>
            </a:r>
          </a:p>
        </p:txBody>
      </p:sp>
      <p:sp>
        <p:nvSpPr>
          <p:cNvPr id="5123" name="Rectangle 13"/>
          <p:cNvSpPr>
            <a:spLocks noGrp="1" noChangeArrowheads="1"/>
          </p:cNvSpPr>
          <p:nvPr>
            <p:ph type="body" idx="1"/>
          </p:nvPr>
        </p:nvSpPr>
        <p:spPr>
          <a:xfrm>
            <a:off x="457200" y="2743200"/>
            <a:ext cx="8229600" cy="3810000"/>
          </a:xfrm>
        </p:spPr>
        <p:txBody>
          <a:bodyPr/>
          <a:lstStyle/>
          <a:p>
            <a:pPr marL="457200" indent="-457200" eaLnBrk="1" hangingPunct="1">
              <a:lnSpc>
                <a:spcPct val="80000"/>
              </a:lnSpc>
            </a:pPr>
            <a:r>
              <a:rPr lang="en-US" altLang="en-US" sz="2000">
                <a:solidFill>
                  <a:srgbClr val="000066"/>
                </a:solidFill>
                <a:ea typeface="ＭＳ Ｐゴシック" pitchFamily="34" charset="-128"/>
              </a:rPr>
              <a:t>In order to be a client of Pro Bono Partnership of Atlanta, an organization must:</a:t>
            </a:r>
          </a:p>
          <a:p>
            <a:pPr marL="838200" lvl="1" indent="-381000" eaLnBrk="1" hangingPunct="1">
              <a:lnSpc>
                <a:spcPct val="80000"/>
              </a:lnSpc>
            </a:pPr>
            <a:r>
              <a:rPr lang="en-US" altLang="en-US" sz="2000">
                <a:solidFill>
                  <a:srgbClr val="000066"/>
                </a:solidFill>
                <a:ea typeface="ＭＳ Ｐゴシック" pitchFamily="34" charset="-128"/>
              </a:rPr>
              <a:t>Be a 501(c)(3) nonprofit.</a:t>
            </a:r>
          </a:p>
          <a:p>
            <a:pPr marL="838200" lvl="1" indent="-381000" eaLnBrk="1" hangingPunct="1">
              <a:lnSpc>
                <a:spcPct val="80000"/>
              </a:lnSpc>
            </a:pPr>
            <a:r>
              <a:rPr lang="en-US" altLang="en-US" sz="2000">
                <a:solidFill>
                  <a:srgbClr val="000066"/>
                </a:solidFill>
                <a:ea typeface="ＭＳ Ｐゴシック" pitchFamily="34" charset="-128"/>
              </a:rPr>
              <a:t>Be located in or serve the greater Atlanta area.</a:t>
            </a:r>
          </a:p>
          <a:p>
            <a:pPr marL="838200" lvl="1" indent="-381000" eaLnBrk="1" hangingPunct="1">
              <a:lnSpc>
                <a:spcPct val="80000"/>
              </a:lnSpc>
            </a:pPr>
            <a:r>
              <a:rPr lang="en-US" altLang="en-US" sz="2000">
                <a:solidFill>
                  <a:srgbClr val="000066"/>
                </a:solidFill>
                <a:ea typeface="ＭＳ Ｐゴシック" pitchFamily="34" charset="-128"/>
              </a:rPr>
              <a:t>Serve low-income or disadvantaged individuals.</a:t>
            </a:r>
          </a:p>
          <a:p>
            <a:pPr marL="838200" lvl="1" indent="-381000" eaLnBrk="1" hangingPunct="1">
              <a:lnSpc>
                <a:spcPct val="80000"/>
              </a:lnSpc>
            </a:pPr>
            <a:r>
              <a:rPr lang="en-US" altLang="en-US" sz="2000">
                <a:solidFill>
                  <a:srgbClr val="000066"/>
                </a:solidFill>
                <a:ea typeface="ＭＳ Ｐゴシック" pitchFamily="34" charset="-128"/>
              </a:rPr>
              <a:t>Be unable to afford legal services.</a:t>
            </a:r>
          </a:p>
          <a:p>
            <a:pPr marL="457200" indent="-457200" eaLnBrk="1" hangingPunct="1">
              <a:lnSpc>
                <a:spcPct val="80000"/>
              </a:lnSpc>
              <a:spcBef>
                <a:spcPct val="60000"/>
              </a:spcBef>
            </a:pPr>
            <a:r>
              <a:rPr lang="en-US" altLang="en-US" sz="2000" i="1">
                <a:ea typeface="ＭＳ Ｐゴシック" pitchFamily="34" charset="-128"/>
              </a:rPr>
              <a:t>Visit us on the web at </a:t>
            </a:r>
            <a:r>
              <a:rPr lang="en-US" altLang="en-US" sz="2000">
                <a:ea typeface="ＭＳ Ｐゴシック" pitchFamily="34" charset="-128"/>
                <a:hlinkClick r:id="rId3"/>
              </a:rPr>
              <a:t>www.pbpatl.org</a:t>
            </a:r>
            <a:endParaRPr lang="en-US" altLang="en-US" sz="2000">
              <a:ea typeface="ＭＳ Ｐゴシック" pitchFamily="34" charset="-128"/>
            </a:endParaRPr>
          </a:p>
          <a:p>
            <a:pPr marL="457200" indent="-457200" eaLnBrk="1" hangingPunct="1">
              <a:lnSpc>
                <a:spcPct val="80000"/>
              </a:lnSpc>
            </a:pPr>
            <a:r>
              <a:rPr lang="en-US" altLang="en-US" sz="2000">
                <a:solidFill>
                  <a:srgbClr val="000066"/>
                </a:solidFill>
                <a:ea typeface="ＭＳ Ｐゴシック" pitchFamily="34" charset="-128"/>
                <a:cs typeface="Arial" charset="0"/>
              </a:rPr>
              <a:t>We host free monthly webinars on legal topics for nonprofits </a:t>
            </a:r>
          </a:p>
          <a:p>
            <a:pPr marL="838200" lvl="1" indent="-381000" eaLnBrk="1" hangingPunct="1">
              <a:lnSpc>
                <a:spcPct val="80000"/>
              </a:lnSpc>
            </a:pPr>
            <a:r>
              <a:rPr lang="en-US" altLang="en-US" sz="2000">
                <a:solidFill>
                  <a:srgbClr val="000066"/>
                </a:solidFill>
                <a:ea typeface="ＭＳ Ｐゴシック" pitchFamily="34" charset="-128"/>
                <a:cs typeface="Arial" charset="0"/>
              </a:rPr>
              <a:t>To view upcoming webinars or workshops, visit the </a:t>
            </a:r>
            <a:r>
              <a:rPr lang="en-US" altLang="en-US" sz="2000">
                <a:solidFill>
                  <a:srgbClr val="000066"/>
                </a:solidFill>
                <a:ea typeface="ＭＳ Ｐゴシック" pitchFamily="34" charset="-128"/>
                <a:cs typeface="Arial" charset="0"/>
                <a:hlinkClick r:id="rId4"/>
              </a:rPr>
              <a:t>Workshops Page</a:t>
            </a:r>
            <a:r>
              <a:rPr lang="en-US" altLang="en-US" sz="2000">
                <a:solidFill>
                  <a:srgbClr val="000066"/>
                </a:solidFill>
                <a:ea typeface="ＭＳ Ｐゴシック" pitchFamily="34" charset="-128"/>
                <a:cs typeface="Arial" charset="0"/>
              </a:rPr>
              <a:t> on our website</a:t>
            </a:r>
          </a:p>
          <a:p>
            <a:pPr marL="838200" lvl="1" indent="-381000" eaLnBrk="1" hangingPunct="1">
              <a:lnSpc>
                <a:spcPct val="80000"/>
              </a:lnSpc>
            </a:pPr>
            <a:r>
              <a:rPr lang="en-US" altLang="en-US" sz="2000">
                <a:solidFill>
                  <a:srgbClr val="000066"/>
                </a:solidFill>
                <a:ea typeface="ＭＳ Ｐゴシック" pitchFamily="34" charset="-128"/>
                <a:cs typeface="Arial" charset="0"/>
              </a:rPr>
              <a:t>Join our mailing list by emailing rla@pbpatl.org</a:t>
            </a:r>
          </a:p>
          <a:p>
            <a:pPr marL="838200" lvl="1" indent="-381000" eaLnBrk="1" hangingPunct="1">
              <a:lnSpc>
                <a:spcPct val="80000"/>
              </a:lnSpc>
              <a:buFont typeface="Wingdings" pitchFamily="2" charset="2"/>
              <a:buNone/>
            </a:pPr>
            <a:endParaRPr lang="en-US" altLang="en-US" sz="2000">
              <a:solidFill>
                <a:srgbClr val="000066"/>
              </a:solidFill>
              <a:ea typeface="ＭＳ Ｐゴシック" pitchFamily="34" charset="-128"/>
              <a:cs typeface="Arial" charset="0"/>
            </a:endParaRPr>
          </a:p>
          <a:p>
            <a:pPr marL="838200" lvl="1" indent="-381000" eaLnBrk="1" hangingPunct="1">
              <a:lnSpc>
                <a:spcPct val="80000"/>
              </a:lnSpc>
              <a:buFont typeface="Wingdings" pitchFamily="2" charset="2"/>
              <a:buNone/>
            </a:pPr>
            <a:endParaRPr lang="en-US" altLang="en-US" sz="2000">
              <a:solidFill>
                <a:srgbClr val="000066"/>
              </a:solidFill>
              <a:ea typeface="ＭＳ Ｐゴシック" pitchFamily="34" charset="-128"/>
              <a:cs typeface="Arial" charset="0"/>
            </a:endParaRPr>
          </a:p>
          <a:p>
            <a:pPr marL="838200" lvl="1" indent="-381000" eaLnBrk="1" hangingPunct="1">
              <a:lnSpc>
                <a:spcPct val="80000"/>
              </a:lnSpc>
              <a:buFont typeface="Wingdings" pitchFamily="2" charset="2"/>
              <a:buNone/>
            </a:pPr>
            <a:endParaRPr lang="en-US" altLang="en-US" sz="2000">
              <a:solidFill>
                <a:srgbClr val="000066"/>
              </a:solidFill>
              <a:ea typeface="ＭＳ Ｐゴシック" pitchFamily="34" charset="-128"/>
              <a:cs typeface="Arial" charset="0"/>
            </a:endParaRPr>
          </a:p>
          <a:p>
            <a:pPr marL="457200" indent="-457200" eaLnBrk="1" hangingPunct="1">
              <a:lnSpc>
                <a:spcPct val="80000"/>
              </a:lnSpc>
            </a:pPr>
            <a:endParaRPr lang="en-US" altLang="en-US" sz="2000">
              <a:solidFill>
                <a:srgbClr val="000066"/>
              </a:solidFill>
              <a:ea typeface="ＭＳ Ｐゴシック" pitchFamily="34" charset="-128"/>
              <a:cs typeface="Arial" charset="0"/>
            </a:endParaRPr>
          </a:p>
        </p:txBody>
      </p:sp>
      <p:sp>
        <p:nvSpPr>
          <p:cNvPr id="2" name="Slide Number Placeholder 1">
            <a:extLst>
              <a:ext uri="{FF2B5EF4-FFF2-40B4-BE49-F238E27FC236}">
                <a16:creationId xmlns:a16="http://schemas.microsoft.com/office/drawing/2014/main" id="{4C0141D1-4265-4DBF-860C-D3705E81EBD5}"/>
              </a:ext>
            </a:extLst>
          </p:cNvPr>
          <p:cNvSpPr>
            <a:spLocks noGrp="1"/>
          </p:cNvSpPr>
          <p:nvPr>
            <p:ph type="sldNum" sz="quarter" idx="12"/>
          </p:nvPr>
        </p:nvSpPr>
        <p:spPr/>
        <p:txBody>
          <a:bodyPr/>
          <a:lstStyle/>
          <a:p>
            <a:pPr>
              <a:defRPr/>
            </a:pPr>
            <a:fld id="{A4F0512A-7BD5-414E-9F74-A047E1A01893}" type="slidenum">
              <a:rPr lang="en-US" altLang="en-US" smtClean="0"/>
              <a:pPr>
                <a:defRPr/>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dirty="0">
                <a:ea typeface="ＭＳ Ｐゴシック" pitchFamily="34" charset="-128"/>
              </a:rPr>
              <a:t>On-Call Time</a:t>
            </a:r>
          </a:p>
        </p:txBody>
      </p:sp>
      <p:sp>
        <p:nvSpPr>
          <p:cNvPr id="31747" name="Content Placeholder 2"/>
          <p:cNvSpPr>
            <a:spLocks noGrp="1"/>
          </p:cNvSpPr>
          <p:nvPr>
            <p:ph idx="1"/>
          </p:nvPr>
        </p:nvSpPr>
        <p:spPr>
          <a:xfrm>
            <a:off x="533400" y="2514600"/>
            <a:ext cx="8001000" cy="3657600"/>
          </a:xfrm>
        </p:spPr>
        <p:txBody>
          <a:bodyPr/>
          <a:lstStyle/>
          <a:p>
            <a:pPr marL="0" indent="0" eaLnBrk="1" hangingPunct="1">
              <a:buFont typeface="Wingdings" pitchFamily="2" charset="2"/>
              <a:buNone/>
            </a:pPr>
            <a:r>
              <a:rPr lang="en-US" altLang="en-US" sz="2400" dirty="0">
                <a:ea typeface="ＭＳ Ｐゴシック" pitchFamily="34" charset="-128"/>
              </a:rPr>
              <a:t>Whether time spent “on-call” is compensable work depends on:</a:t>
            </a:r>
          </a:p>
          <a:p>
            <a:pPr marL="457200" lvl="1" indent="-342900" eaLnBrk="1" hangingPunct="1"/>
            <a:r>
              <a:rPr lang="en-US" altLang="en-US" dirty="0">
                <a:ea typeface="ＭＳ Ｐゴシック" pitchFamily="34" charset="-128"/>
              </a:rPr>
              <a:t>Frequency of calls</a:t>
            </a:r>
          </a:p>
          <a:p>
            <a:pPr marL="457200" lvl="1" indent="-342900" eaLnBrk="1" hangingPunct="1"/>
            <a:r>
              <a:rPr lang="en-US" altLang="en-US" dirty="0">
                <a:ea typeface="ＭＳ Ｐゴシック" pitchFamily="34" charset="-128"/>
              </a:rPr>
              <a:t>Required response time</a:t>
            </a:r>
          </a:p>
          <a:p>
            <a:pPr marL="457200" lvl="1" indent="-342900" eaLnBrk="1" hangingPunct="1"/>
            <a:r>
              <a:rPr lang="en-US" altLang="en-US" dirty="0">
                <a:ea typeface="ＭＳ Ｐゴシック" pitchFamily="34" charset="-128"/>
              </a:rPr>
              <a:t>Any other limitations on employee’s use of his or her time</a:t>
            </a:r>
          </a:p>
          <a:p>
            <a:pPr marL="0" indent="0" eaLnBrk="1" hangingPunct="1">
              <a:buFont typeface="Wingdings" pitchFamily="2" charset="2"/>
              <a:buNone/>
            </a:pPr>
            <a:r>
              <a:rPr lang="en-US" altLang="en-US" sz="2400" dirty="0">
                <a:ea typeface="ＭＳ Ｐゴシック" pitchFamily="34" charset="-128"/>
              </a:rPr>
              <a:t>On-call time is not work merely because the employee is required to carry a pager or cell phone</a:t>
            </a:r>
          </a:p>
          <a:p>
            <a:pPr marL="0" indent="0">
              <a:buFont typeface="Wingdings" pitchFamily="2" charset="2"/>
              <a:buNone/>
            </a:pPr>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93E49527-72F5-4979-86B2-6B20FAAB0F7C}"/>
              </a:ext>
            </a:extLst>
          </p:cNvPr>
          <p:cNvSpPr>
            <a:spLocks noGrp="1"/>
          </p:cNvSpPr>
          <p:nvPr>
            <p:ph type="sldNum" sz="quarter" idx="12"/>
          </p:nvPr>
        </p:nvSpPr>
        <p:spPr/>
        <p:txBody>
          <a:bodyPr/>
          <a:lstStyle/>
          <a:p>
            <a:pPr>
              <a:defRPr/>
            </a:pPr>
            <a:fld id="{A4F0512A-7BD5-414E-9F74-A047E1A01893}" type="slidenum">
              <a:rPr lang="en-US" altLang="en-US" smtClean="0"/>
              <a:pPr>
                <a:defRPr/>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600200"/>
            <a:ext cx="9144000" cy="914400"/>
          </a:xfrm>
        </p:spPr>
        <p:txBody>
          <a:bodyPr/>
          <a:lstStyle/>
          <a:p>
            <a:r>
              <a:rPr lang="en-US" altLang="en-US" b="1" dirty="0">
                <a:ea typeface="ＭＳ Ｐゴシック" pitchFamily="34" charset="-128"/>
              </a:rPr>
              <a:t>Summary - Waiting Time</a:t>
            </a:r>
          </a:p>
        </p:txBody>
      </p:sp>
      <p:sp>
        <p:nvSpPr>
          <p:cNvPr id="30723" name="Content Placeholder 2"/>
          <p:cNvSpPr>
            <a:spLocks noGrp="1"/>
          </p:cNvSpPr>
          <p:nvPr>
            <p:ph idx="1"/>
          </p:nvPr>
        </p:nvSpPr>
        <p:spPr/>
        <p:txBody>
          <a:bodyPr/>
          <a:lstStyle/>
          <a:p>
            <a:pPr marL="0" indent="0" eaLnBrk="1" hangingPunct="1">
              <a:buFont typeface="Wingdings" pitchFamily="2" charset="2"/>
              <a:buNone/>
            </a:pPr>
            <a:r>
              <a:rPr lang="en-US" altLang="en-US" sz="2400" dirty="0">
                <a:ea typeface="ＭＳ Ｐゴシック" pitchFamily="34" charset="-128"/>
              </a:rPr>
              <a:t>Employees who are “engaged to wait” are working </a:t>
            </a:r>
          </a:p>
          <a:p>
            <a:pPr marL="0" indent="0" eaLnBrk="1" hangingPunct="1"/>
            <a:endParaRPr lang="en-US" altLang="en-US" sz="2400" dirty="0">
              <a:ea typeface="ＭＳ Ｐゴシック" pitchFamily="34" charset="-128"/>
            </a:endParaRPr>
          </a:p>
          <a:p>
            <a:pPr marL="0" indent="0" eaLnBrk="1" hangingPunct="1">
              <a:buFont typeface="Wingdings" pitchFamily="2" charset="2"/>
              <a:buNone/>
            </a:pPr>
            <a:r>
              <a:rPr lang="en-US" altLang="en-US" sz="2400" dirty="0">
                <a:ea typeface="ＭＳ Ｐゴシック" pitchFamily="34" charset="-128"/>
              </a:rPr>
              <a:t>Employees “waiting to be engaged” are not working </a:t>
            </a:r>
          </a:p>
          <a:p>
            <a:pPr marL="0" indent="0"/>
            <a:endParaRPr lang="en-US" altLang="en-US" dirty="0">
              <a:ea typeface="ＭＳ Ｐゴシック" pitchFamily="34" charset="-128"/>
            </a:endParaRPr>
          </a:p>
        </p:txBody>
      </p:sp>
      <p:pic>
        <p:nvPicPr>
          <p:cNvPr id="33796" name="Picture 4"/>
          <p:cNvPicPr>
            <a:picLocks noChangeAspect="1" noChangeArrowheads="1"/>
          </p:cNvPicPr>
          <p:nvPr/>
        </p:nvPicPr>
        <p:blipFill>
          <a:blip r:embed="rId3"/>
          <a:srcRect/>
          <a:stretch>
            <a:fillRect/>
          </a:stretch>
        </p:blipFill>
        <p:spPr bwMode="auto">
          <a:xfrm>
            <a:off x="3124200" y="4149725"/>
            <a:ext cx="3017838"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a:extLst>
              <a:ext uri="{FF2B5EF4-FFF2-40B4-BE49-F238E27FC236}">
                <a16:creationId xmlns:a16="http://schemas.microsoft.com/office/drawing/2014/main" id="{9C5C270C-9681-49A4-A624-CBFD02A69B51}"/>
              </a:ext>
            </a:extLst>
          </p:cNvPr>
          <p:cNvSpPr>
            <a:spLocks noGrp="1"/>
          </p:cNvSpPr>
          <p:nvPr>
            <p:ph type="sldNum" sz="quarter" idx="12"/>
          </p:nvPr>
        </p:nvSpPr>
        <p:spPr/>
        <p:txBody>
          <a:bodyPr/>
          <a:lstStyle/>
          <a:p>
            <a:pPr>
              <a:defRPr/>
            </a:pPr>
            <a:fld id="{A4F0512A-7BD5-414E-9F74-A047E1A01893}"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ea typeface="ＭＳ Ｐゴシック" pitchFamily="34" charset="-128"/>
              </a:rPr>
              <a:t>Training Time</a:t>
            </a:r>
          </a:p>
        </p:txBody>
      </p:sp>
      <p:sp>
        <p:nvSpPr>
          <p:cNvPr id="32771" name="Content Placeholder 2"/>
          <p:cNvSpPr>
            <a:spLocks noGrp="1"/>
          </p:cNvSpPr>
          <p:nvPr>
            <p:ph idx="1"/>
          </p:nvPr>
        </p:nvSpPr>
        <p:spPr>
          <a:xfrm>
            <a:off x="609600" y="2514600"/>
            <a:ext cx="8153400" cy="3657600"/>
          </a:xfrm>
        </p:spPr>
        <p:txBody>
          <a:bodyPr/>
          <a:lstStyle/>
          <a:p>
            <a:pPr marL="0" indent="0" eaLnBrk="1" hangingPunct="1">
              <a:buFont typeface="Wingdings" pitchFamily="2" charset="2"/>
              <a:buNone/>
            </a:pPr>
            <a:r>
              <a:rPr lang="en-US" altLang="en-US" sz="2400" dirty="0">
                <a:ea typeface="ＭＳ Ｐゴシック" pitchFamily="34" charset="-128"/>
              </a:rPr>
              <a:t>Training time is compensable work hours unless </a:t>
            </a:r>
            <a:r>
              <a:rPr lang="en-US" altLang="en-US" sz="2400" i="1" u="sng" dirty="0">
                <a:ea typeface="ＭＳ Ｐゴシック" pitchFamily="34" charset="-128"/>
              </a:rPr>
              <a:t>all four</a:t>
            </a:r>
            <a:r>
              <a:rPr lang="en-US" altLang="en-US" sz="2400" dirty="0">
                <a:ea typeface="ＭＳ Ｐゴシック" pitchFamily="34" charset="-128"/>
              </a:rPr>
              <a:t> of the following requirements are met:</a:t>
            </a:r>
          </a:p>
          <a:p>
            <a:pPr marL="457200" lvl="1" indent="-342900" eaLnBrk="1" hangingPunct="1"/>
            <a:r>
              <a:rPr lang="en-US" altLang="en-US" dirty="0">
                <a:ea typeface="ＭＳ Ｐゴシック" pitchFamily="34" charset="-128"/>
              </a:rPr>
              <a:t>Attendance is outside regular working hours</a:t>
            </a:r>
          </a:p>
          <a:p>
            <a:pPr marL="457200" lvl="1" indent="-342900" eaLnBrk="1" hangingPunct="1"/>
            <a:r>
              <a:rPr lang="en-US" altLang="en-US" dirty="0">
                <a:ea typeface="ＭＳ Ｐゴシック" pitchFamily="34" charset="-128"/>
              </a:rPr>
              <a:t>Attendance is voluntary</a:t>
            </a:r>
          </a:p>
          <a:p>
            <a:pPr marL="457200" lvl="1" indent="-342900" eaLnBrk="1" hangingPunct="1"/>
            <a:r>
              <a:rPr lang="en-US" altLang="en-US" dirty="0">
                <a:ea typeface="ＭＳ Ｐゴシック" pitchFamily="34" charset="-128"/>
              </a:rPr>
              <a:t>The training is not job related</a:t>
            </a:r>
          </a:p>
          <a:p>
            <a:pPr marL="457200" lvl="1" indent="-342900" eaLnBrk="1" hangingPunct="1"/>
            <a:r>
              <a:rPr lang="en-US" altLang="en-US" dirty="0">
                <a:ea typeface="ＭＳ Ｐゴシック" pitchFamily="34" charset="-128"/>
              </a:rPr>
              <a:t>The employee does not perform any productive work during the training</a:t>
            </a:r>
          </a:p>
          <a:p>
            <a:pPr marL="0" indent="0"/>
            <a:endParaRPr lang="en-US" altLang="en-US" sz="2400" dirty="0">
              <a:ea typeface="ＭＳ Ｐゴシック" pitchFamily="34" charset="-128"/>
            </a:endParaRPr>
          </a:p>
        </p:txBody>
      </p:sp>
      <p:sp>
        <p:nvSpPr>
          <p:cNvPr id="2" name="Slide Number Placeholder 1">
            <a:extLst>
              <a:ext uri="{FF2B5EF4-FFF2-40B4-BE49-F238E27FC236}">
                <a16:creationId xmlns:a16="http://schemas.microsoft.com/office/drawing/2014/main" id="{41A1F637-CD76-470D-BA48-4441CF725E03}"/>
              </a:ext>
            </a:extLst>
          </p:cNvPr>
          <p:cNvSpPr>
            <a:spLocks noGrp="1"/>
          </p:cNvSpPr>
          <p:nvPr>
            <p:ph type="sldNum" sz="quarter" idx="12"/>
          </p:nvPr>
        </p:nvSpPr>
        <p:spPr/>
        <p:txBody>
          <a:bodyPr/>
          <a:lstStyle/>
          <a:p>
            <a:pPr>
              <a:defRPr/>
            </a:pPr>
            <a:fld id="{A4F0512A-7BD5-414E-9F74-A047E1A01893}" type="slidenum">
              <a:rPr lang="en-US" altLang="en-US" smtClean="0"/>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a:ea typeface="ＭＳ Ｐゴシック" pitchFamily="34" charset="-128"/>
              </a:rPr>
              <a:t>Meeting Time</a:t>
            </a:r>
          </a:p>
        </p:txBody>
      </p:sp>
      <p:sp>
        <p:nvSpPr>
          <p:cNvPr id="33795" name="Content Placeholder 2"/>
          <p:cNvSpPr>
            <a:spLocks noGrp="1"/>
          </p:cNvSpPr>
          <p:nvPr>
            <p:ph idx="1"/>
          </p:nvPr>
        </p:nvSpPr>
        <p:spPr>
          <a:xfrm>
            <a:off x="1143000" y="2514600"/>
            <a:ext cx="7162800" cy="3657600"/>
          </a:xfrm>
        </p:spPr>
        <p:txBody>
          <a:bodyPr/>
          <a:lstStyle/>
          <a:p>
            <a:pPr marL="0" indent="0" eaLnBrk="1" hangingPunct="1">
              <a:buFont typeface="Wingdings" pitchFamily="2" charset="2"/>
              <a:buNone/>
            </a:pPr>
            <a:r>
              <a:rPr lang="en-US" altLang="en-US" sz="2400">
                <a:ea typeface="ＭＳ Ｐゴシック" pitchFamily="34" charset="-128"/>
              </a:rPr>
              <a:t>Meeting time is work time if required by employer or work-related</a:t>
            </a:r>
          </a:p>
          <a:p>
            <a:pPr marL="0" indent="0" eaLnBrk="1" hangingPunct="1"/>
            <a:endParaRPr lang="en-US" altLang="en-US" sz="2400">
              <a:ea typeface="ＭＳ Ｐゴシック" pitchFamily="34" charset="-128"/>
            </a:endParaRPr>
          </a:p>
          <a:p>
            <a:pPr marL="0" indent="0" eaLnBrk="1" hangingPunct="1">
              <a:buFont typeface="Wingdings" pitchFamily="2" charset="2"/>
              <a:buNone/>
            </a:pPr>
            <a:r>
              <a:rPr lang="en-US" altLang="en-US" sz="2400">
                <a:ea typeface="ＭＳ Ｐゴシック" pitchFamily="34" charset="-128"/>
              </a:rPr>
              <a:t>Exception for resolving grievances</a:t>
            </a:r>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22700"/>
            <a:ext cx="45720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6CEF761-8F14-432E-A5D1-AE2E6B1F9284}"/>
              </a:ext>
            </a:extLst>
          </p:cNvPr>
          <p:cNvSpPr>
            <a:spLocks noGrp="1"/>
          </p:cNvSpPr>
          <p:nvPr>
            <p:ph type="sldNum" sz="quarter" idx="12"/>
          </p:nvPr>
        </p:nvSpPr>
        <p:spPr/>
        <p:txBody>
          <a:bodyPr/>
          <a:lstStyle/>
          <a:p>
            <a:pPr>
              <a:defRPr/>
            </a:pPr>
            <a:fld id="{A4F0512A-7BD5-414E-9F74-A047E1A01893}" type="slidenum">
              <a:rPr lang="en-US" altLang="en-US" smtClean="0"/>
              <a:pPr>
                <a:defRPr/>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b="1" dirty="0">
                <a:ea typeface="ＭＳ Ｐゴシック" pitchFamily="34" charset="-128"/>
              </a:rPr>
              <a:t>Travel Time</a:t>
            </a:r>
          </a:p>
        </p:txBody>
      </p:sp>
      <p:sp>
        <p:nvSpPr>
          <p:cNvPr id="34819" name="Content Placeholder 2"/>
          <p:cNvSpPr>
            <a:spLocks noGrp="1"/>
          </p:cNvSpPr>
          <p:nvPr>
            <p:ph idx="1"/>
          </p:nvPr>
        </p:nvSpPr>
        <p:spPr>
          <a:xfrm>
            <a:off x="533400" y="2514600"/>
            <a:ext cx="8153400" cy="3657600"/>
          </a:xfrm>
        </p:spPr>
        <p:txBody>
          <a:bodyPr/>
          <a:lstStyle/>
          <a:p>
            <a:pPr marL="0" indent="0" eaLnBrk="1" hangingPunct="1">
              <a:lnSpc>
                <a:spcPct val="80000"/>
              </a:lnSpc>
              <a:buFont typeface="Wingdings" pitchFamily="2" charset="2"/>
              <a:buNone/>
            </a:pPr>
            <a:r>
              <a:rPr lang="en-US" altLang="en-US" sz="2000" dirty="0">
                <a:ea typeface="ＭＳ Ｐゴシック" pitchFamily="34" charset="-128"/>
              </a:rPr>
              <a:t>Compensable</a:t>
            </a:r>
          </a:p>
          <a:p>
            <a:pPr lvl="1" eaLnBrk="1" hangingPunct="1">
              <a:lnSpc>
                <a:spcPct val="80000"/>
              </a:lnSpc>
            </a:pPr>
            <a:r>
              <a:rPr lang="en-US" altLang="en-US" sz="2000" dirty="0">
                <a:ea typeface="ＭＳ Ｐゴシック" pitchFamily="34" charset="-128"/>
              </a:rPr>
              <a:t>Travel between job sites during the work day</a:t>
            </a:r>
          </a:p>
          <a:p>
            <a:pPr lvl="1" eaLnBrk="1" hangingPunct="1">
              <a:lnSpc>
                <a:spcPct val="80000"/>
              </a:lnSpc>
            </a:pPr>
            <a:r>
              <a:rPr lang="en-US" altLang="en-US" sz="2000" dirty="0">
                <a:ea typeface="ＭＳ Ｐゴシック" pitchFamily="34" charset="-128"/>
              </a:rPr>
              <a:t>Travel to another city for special one-day assignments, although normal commuting time can be excluded</a:t>
            </a:r>
          </a:p>
          <a:p>
            <a:pPr lvl="1" eaLnBrk="1" hangingPunct="1">
              <a:lnSpc>
                <a:spcPct val="80000"/>
              </a:lnSpc>
            </a:pPr>
            <a:r>
              <a:rPr lang="en-US" altLang="en-US" sz="2000" dirty="0">
                <a:ea typeface="ＭＳ Ｐゴシック" pitchFamily="34" charset="-128"/>
              </a:rPr>
              <a:t>Overnight travel, if during the employee’s normal work hours (on a work or non-work day)</a:t>
            </a:r>
          </a:p>
          <a:p>
            <a:pPr marL="0" indent="0" eaLnBrk="1" hangingPunct="1">
              <a:lnSpc>
                <a:spcPct val="80000"/>
              </a:lnSpc>
              <a:buFont typeface="Wingdings" pitchFamily="2" charset="2"/>
              <a:buNone/>
            </a:pPr>
            <a:r>
              <a:rPr lang="en-US" altLang="en-US" sz="2000" dirty="0">
                <a:ea typeface="ＭＳ Ｐゴシック" pitchFamily="34" charset="-128"/>
              </a:rPr>
              <a:t>Not Compensable</a:t>
            </a:r>
          </a:p>
          <a:p>
            <a:pPr lvl="1" eaLnBrk="1" hangingPunct="1">
              <a:lnSpc>
                <a:spcPct val="80000"/>
              </a:lnSpc>
            </a:pPr>
            <a:r>
              <a:rPr lang="en-US" altLang="en-US" sz="2000" dirty="0">
                <a:ea typeface="ＭＳ Ｐゴシック" pitchFamily="34" charset="-128"/>
              </a:rPr>
              <a:t>Normal home-to-work commuting, unless employee begins work prior to commuting </a:t>
            </a:r>
          </a:p>
          <a:p>
            <a:pPr lvl="1" eaLnBrk="1" hangingPunct="1">
              <a:lnSpc>
                <a:spcPct val="80000"/>
              </a:lnSpc>
            </a:pPr>
            <a:r>
              <a:rPr lang="en-US" altLang="en-US" sz="2000" dirty="0">
                <a:ea typeface="ＭＳ Ｐゴシック" pitchFamily="34" charset="-128"/>
              </a:rPr>
              <a:t>Overnight travel, if outside the employee’s normal work hours (on a work or non-work day)</a:t>
            </a:r>
          </a:p>
          <a:p>
            <a:pPr marL="0" indent="0" eaLnBrk="1" hangingPunct="1">
              <a:lnSpc>
                <a:spcPct val="80000"/>
              </a:lnSpc>
              <a:buFont typeface="Wingdings" pitchFamily="2" charset="2"/>
              <a:buNone/>
            </a:pPr>
            <a:r>
              <a:rPr lang="en-US" altLang="en-US" sz="2000" dirty="0">
                <a:ea typeface="ＭＳ Ｐゴシック" pitchFamily="34" charset="-128"/>
              </a:rPr>
              <a:t>Some states laws require all travel time to be paid except the </a:t>
            </a:r>
            <a:br>
              <a:rPr lang="en-US" altLang="en-US" sz="2000" dirty="0">
                <a:ea typeface="ＭＳ Ｐゴシック" pitchFamily="34" charset="-128"/>
              </a:rPr>
            </a:br>
            <a:r>
              <a:rPr lang="en-US" altLang="en-US" sz="2000" dirty="0">
                <a:ea typeface="ＭＳ Ｐゴシック" pitchFamily="34" charset="-128"/>
              </a:rPr>
              <a:t>normal commute</a:t>
            </a:r>
          </a:p>
          <a:p>
            <a:pPr marL="0" indent="0"/>
            <a:endParaRPr lang="en-US" altLang="en-US" sz="2000" dirty="0">
              <a:ea typeface="ＭＳ Ｐゴシック" pitchFamily="34" charset="-128"/>
            </a:endParaRPr>
          </a:p>
        </p:txBody>
      </p:sp>
      <p:sp>
        <p:nvSpPr>
          <p:cNvPr id="2" name="Slide Number Placeholder 1">
            <a:extLst>
              <a:ext uri="{FF2B5EF4-FFF2-40B4-BE49-F238E27FC236}">
                <a16:creationId xmlns:a16="http://schemas.microsoft.com/office/drawing/2014/main" id="{249F2416-1302-4ED9-8B0B-627227F8882B}"/>
              </a:ext>
            </a:extLst>
          </p:cNvPr>
          <p:cNvSpPr>
            <a:spLocks noGrp="1"/>
          </p:cNvSpPr>
          <p:nvPr>
            <p:ph type="sldNum" sz="quarter" idx="12"/>
          </p:nvPr>
        </p:nvSpPr>
        <p:spPr/>
        <p:txBody>
          <a:bodyPr/>
          <a:lstStyle/>
          <a:p>
            <a:pPr>
              <a:defRPr/>
            </a:pPr>
            <a:fld id="{A4F0512A-7BD5-414E-9F74-A047E1A01893}" type="slidenum">
              <a:rPr lang="en-US" altLang="en-US" smtClean="0"/>
              <a:pPr>
                <a:defRPr/>
              </a:pPr>
              <a:t>34</a:t>
            </a:fld>
            <a:endParaRPr lang="en-US" altLang="en-US"/>
          </a:p>
        </p:txBody>
      </p:sp>
      <p:pic>
        <p:nvPicPr>
          <p:cNvPr id="4" name="Picture 3">
            <a:extLst>
              <a:ext uri="{FF2B5EF4-FFF2-40B4-BE49-F238E27FC236}">
                <a16:creationId xmlns:a16="http://schemas.microsoft.com/office/drawing/2014/main" id="{52CD4ECD-4227-4C6B-A552-A566CB7D44C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9950" y="591027"/>
            <a:ext cx="2816850" cy="186594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dirty="0">
                <a:ea typeface="ＭＳ Ｐゴシック" pitchFamily="34" charset="-128"/>
              </a:rPr>
              <a:t>Home-to-Worksite</a:t>
            </a:r>
            <a:br>
              <a:rPr lang="en-US" altLang="en-US" b="1" dirty="0">
                <a:ea typeface="ＭＳ Ｐゴシック" pitchFamily="34" charset="-128"/>
              </a:rPr>
            </a:br>
            <a:r>
              <a:rPr lang="en-US" altLang="en-US" b="1" dirty="0">
                <a:ea typeface="ＭＳ Ｐゴシック" pitchFamily="34" charset="-128"/>
              </a:rPr>
              <a:t>Travel in Company Vehicle</a:t>
            </a:r>
          </a:p>
        </p:txBody>
      </p:sp>
      <p:sp>
        <p:nvSpPr>
          <p:cNvPr id="35843" name="Content Placeholder 2"/>
          <p:cNvSpPr>
            <a:spLocks noGrp="1"/>
          </p:cNvSpPr>
          <p:nvPr>
            <p:ph idx="1"/>
          </p:nvPr>
        </p:nvSpPr>
        <p:spPr>
          <a:xfrm>
            <a:off x="533400" y="2895600"/>
            <a:ext cx="8153400" cy="3733800"/>
          </a:xfrm>
        </p:spPr>
        <p:txBody>
          <a:bodyPr/>
          <a:lstStyle/>
          <a:p>
            <a:pPr marL="0" indent="0" eaLnBrk="1" hangingPunct="1">
              <a:lnSpc>
                <a:spcPct val="80000"/>
              </a:lnSpc>
            </a:pPr>
            <a:r>
              <a:rPr lang="en-US" altLang="en-US" dirty="0">
                <a:ea typeface="ＭＳ Ｐゴシック" pitchFamily="34" charset="-128"/>
              </a:rPr>
              <a:t>Home-to-worksite travel in a company vehicle is not work time where:</a:t>
            </a:r>
          </a:p>
          <a:p>
            <a:pPr lvl="1" eaLnBrk="1" hangingPunct="1">
              <a:lnSpc>
                <a:spcPct val="80000"/>
              </a:lnSpc>
            </a:pPr>
            <a:r>
              <a:rPr lang="en-US" altLang="en-US" sz="2800" dirty="0">
                <a:ea typeface="ＭＳ Ｐゴシック" pitchFamily="34" charset="-128"/>
              </a:rPr>
              <a:t>Use of vehicle is voluntary</a:t>
            </a:r>
          </a:p>
          <a:p>
            <a:pPr lvl="1" eaLnBrk="1" hangingPunct="1">
              <a:lnSpc>
                <a:spcPct val="80000"/>
              </a:lnSpc>
            </a:pPr>
            <a:r>
              <a:rPr lang="en-US" altLang="en-US" sz="2800" dirty="0">
                <a:ea typeface="ＭＳ Ｐゴシック" pitchFamily="34" charset="-128"/>
              </a:rPr>
              <a:t>No expense is incurred by employee in use of vehicle</a:t>
            </a:r>
          </a:p>
          <a:p>
            <a:pPr lvl="1" eaLnBrk="1" hangingPunct="1">
              <a:lnSpc>
                <a:spcPct val="80000"/>
              </a:lnSpc>
            </a:pPr>
            <a:r>
              <a:rPr lang="en-US" altLang="en-US" sz="2800" dirty="0">
                <a:ea typeface="ＭＳ Ｐゴシック" pitchFamily="34" charset="-128"/>
              </a:rPr>
              <a:t>Vehicle is of a type ordinarily used for commuting</a:t>
            </a:r>
          </a:p>
          <a:p>
            <a:pPr lvl="1" eaLnBrk="1" hangingPunct="1">
              <a:lnSpc>
                <a:spcPct val="80000"/>
              </a:lnSpc>
            </a:pPr>
            <a:r>
              <a:rPr lang="en-US" altLang="en-US" sz="2800" dirty="0">
                <a:ea typeface="ＭＳ Ｐゴシック" pitchFamily="34" charset="-128"/>
              </a:rPr>
              <a:t>Work sites are within normal commute distance of employer's office</a:t>
            </a:r>
          </a:p>
          <a:p>
            <a:pPr marL="0" indent="0"/>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E252F766-4604-4169-A20F-2557495DE693}"/>
              </a:ext>
            </a:extLst>
          </p:cNvPr>
          <p:cNvSpPr>
            <a:spLocks noGrp="1"/>
          </p:cNvSpPr>
          <p:nvPr>
            <p:ph type="sldNum" sz="quarter" idx="12"/>
          </p:nvPr>
        </p:nvSpPr>
        <p:spPr/>
        <p:txBody>
          <a:bodyPr/>
          <a:lstStyle/>
          <a:p>
            <a:pPr>
              <a:defRPr/>
            </a:pPr>
            <a:fld id="{A4F0512A-7BD5-414E-9F74-A047E1A01893}" type="slidenum">
              <a:rPr lang="en-US" altLang="en-US" smtClean="0"/>
              <a:pPr>
                <a:defRPr/>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a:ea typeface="ＭＳ Ｐゴシック" pitchFamily="34" charset="-128"/>
              </a:rPr>
              <a:t>Pre- and Post-Shift Activities</a:t>
            </a:r>
          </a:p>
        </p:txBody>
      </p:sp>
      <p:sp>
        <p:nvSpPr>
          <p:cNvPr id="36867" name="Content Placeholder 2"/>
          <p:cNvSpPr>
            <a:spLocks noGrp="1"/>
          </p:cNvSpPr>
          <p:nvPr>
            <p:ph idx="1"/>
          </p:nvPr>
        </p:nvSpPr>
        <p:spPr/>
        <p:txBody>
          <a:bodyPr/>
          <a:lstStyle/>
          <a:p>
            <a:pPr lvl="1" eaLnBrk="1" hangingPunct="1"/>
            <a:r>
              <a:rPr lang="en-US" altLang="en-US" dirty="0">
                <a:ea typeface="ＭＳ Ｐゴシック" pitchFamily="34" charset="-128"/>
              </a:rPr>
              <a:t>Necessary tasks before start and after end of regular work are work time</a:t>
            </a:r>
          </a:p>
          <a:p>
            <a:pPr lvl="1" eaLnBrk="1" hangingPunct="1"/>
            <a:r>
              <a:rPr lang="en-US" altLang="en-US" dirty="0">
                <a:ea typeface="ＭＳ Ｐゴシック" pitchFamily="34" charset="-128"/>
              </a:rPr>
              <a:t>Determined on a case-by-case basis</a:t>
            </a:r>
          </a:p>
          <a:p>
            <a:pPr lvl="1" eaLnBrk="1" hangingPunct="1"/>
            <a:r>
              <a:rPr lang="en-US" altLang="en-US" dirty="0">
                <a:ea typeface="ＭＳ Ｐゴシック" pitchFamily="34" charset="-128"/>
              </a:rPr>
              <a:t>Example of work time:  booting up computer</a:t>
            </a:r>
          </a:p>
          <a:p>
            <a:pPr lvl="1" eaLnBrk="1" hangingPunct="1"/>
            <a:r>
              <a:rPr lang="en-US" altLang="en-US" dirty="0">
                <a:ea typeface="ＭＳ Ｐゴシック" pitchFamily="34" charset="-128"/>
              </a:rPr>
              <a:t>Not work time:  waiting to punch in or out, traveling from parking lot to place where work is performed</a:t>
            </a:r>
          </a:p>
          <a:p>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05137A5F-5BC8-4822-9EF9-E5804DF0B3A1}"/>
              </a:ext>
            </a:extLst>
          </p:cNvPr>
          <p:cNvSpPr>
            <a:spLocks noGrp="1"/>
          </p:cNvSpPr>
          <p:nvPr>
            <p:ph type="sldNum" sz="quarter" idx="12"/>
          </p:nvPr>
        </p:nvSpPr>
        <p:spPr/>
        <p:txBody>
          <a:bodyPr/>
          <a:lstStyle/>
          <a:p>
            <a:pPr>
              <a:defRPr/>
            </a:pPr>
            <a:fld id="{A4F0512A-7BD5-414E-9F74-A047E1A01893}" type="slidenum">
              <a:rPr lang="en-US" altLang="en-US" smtClean="0"/>
              <a:pPr>
                <a:defRPr/>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a:ea typeface="ＭＳ Ｐゴシック" pitchFamily="34" charset="-128"/>
              </a:rPr>
              <a:t>Minimum Wage</a:t>
            </a:r>
          </a:p>
        </p:txBody>
      </p:sp>
      <p:sp>
        <p:nvSpPr>
          <p:cNvPr id="37891" name="Content Placeholder 2"/>
          <p:cNvSpPr>
            <a:spLocks noGrp="1"/>
          </p:cNvSpPr>
          <p:nvPr>
            <p:ph idx="1"/>
          </p:nvPr>
        </p:nvSpPr>
        <p:spPr>
          <a:xfrm>
            <a:off x="457200" y="2514600"/>
            <a:ext cx="8305800" cy="3810000"/>
          </a:xfrm>
        </p:spPr>
        <p:txBody>
          <a:bodyPr/>
          <a:lstStyle/>
          <a:p>
            <a:pPr lvl="1" eaLnBrk="1" hangingPunct="1"/>
            <a:r>
              <a:rPr lang="en-US" altLang="en-US" dirty="0">
                <a:ea typeface="ＭＳ Ｐゴシック" pitchFamily="34" charset="-128"/>
              </a:rPr>
              <a:t>Covered, non-exempt employees must be paid not less than the minimum wage for all hours worked</a:t>
            </a:r>
          </a:p>
          <a:p>
            <a:pPr lvl="1" eaLnBrk="1" hangingPunct="1"/>
            <a:r>
              <a:rPr lang="en-US" altLang="en-US" dirty="0">
                <a:ea typeface="ＭＳ Ｐゴシック" pitchFamily="34" charset="-128"/>
              </a:rPr>
              <a:t>The federal minimum wage is currently $7.25</a:t>
            </a:r>
          </a:p>
          <a:p>
            <a:pPr lvl="1" eaLnBrk="1" hangingPunct="1"/>
            <a:r>
              <a:rPr lang="en-US" altLang="en-US" dirty="0">
                <a:ea typeface="ＭＳ Ｐゴシック" pitchFamily="34" charset="-128"/>
              </a:rPr>
              <a:t>Employees must be paid the state minimum wage if higher than the federal minimum wage (Georgia is lower)</a:t>
            </a:r>
          </a:p>
          <a:p>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4A5FD100-81EC-4EC7-920F-16A8247F3025}"/>
              </a:ext>
            </a:extLst>
          </p:cNvPr>
          <p:cNvSpPr>
            <a:spLocks noGrp="1"/>
          </p:cNvSpPr>
          <p:nvPr>
            <p:ph type="sldNum" sz="quarter" idx="12"/>
          </p:nvPr>
        </p:nvSpPr>
        <p:spPr/>
        <p:txBody>
          <a:bodyPr/>
          <a:lstStyle/>
          <a:p>
            <a:pPr>
              <a:defRPr/>
            </a:pPr>
            <a:fld id="{A4F0512A-7BD5-414E-9F74-A047E1A01893}" type="slidenum">
              <a:rPr lang="en-US" altLang="en-US" smtClean="0"/>
              <a:pPr>
                <a:defRPr/>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a:ea typeface="ＭＳ Ｐゴシック" pitchFamily="34" charset="-128"/>
              </a:rPr>
              <a:t>Impact of Wage Deductions</a:t>
            </a:r>
          </a:p>
        </p:txBody>
      </p:sp>
      <p:sp>
        <p:nvSpPr>
          <p:cNvPr id="38915" name="Content Placeholder 2"/>
          <p:cNvSpPr>
            <a:spLocks noGrp="1"/>
          </p:cNvSpPr>
          <p:nvPr>
            <p:ph idx="1"/>
          </p:nvPr>
        </p:nvSpPr>
        <p:spPr>
          <a:xfrm>
            <a:off x="533400" y="2514600"/>
            <a:ext cx="8305800" cy="3657600"/>
          </a:xfrm>
        </p:spPr>
        <p:txBody>
          <a:bodyPr/>
          <a:lstStyle/>
          <a:p>
            <a:pPr marL="0" indent="0" eaLnBrk="1" hangingPunct="1">
              <a:lnSpc>
                <a:spcPct val="90000"/>
              </a:lnSpc>
              <a:buFont typeface="Wingdings" pitchFamily="2" charset="2"/>
              <a:buNone/>
            </a:pPr>
            <a:r>
              <a:rPr lang="en-US" altLang="en-US" sz="2400" dirty="0">
                <a:ea typeface="ＭＳ Ｐゴシック" pitchFamily="34" charset="-128"/>
              </a:rPr>
              <a:t>Cost incurred in order to perform the work (primarily for the benefit of the employer) cannot bring a non-exempt employee’s pay below minimum wage</a:t>
            </a:r>
          </a:p>
          <a:p>
            <a:pPr marL="0" indent="0" eaLnBrk="1" hangingPunct="1">
              <a:lnSpc>
                <a:spcPct val="90000"/>
              </a:lnSpc>
              <a:buFont typeface="Wingdings" pitchFamily="2" charset="2"/>
              <a:buNone/>
            </a:pPr>
            <a:r>
              <a:rPr lang="en-US" altLang="en-US" sz="2000" dirty="0">
                <a:ea typeface="ＭＳ Ｐゴシック" pitchFamily="34" charset="-128"/>
              </a:rPr>
              <a:t>Examples:</a:t>
            </a:r>
          </a:p>
          <a:p>
            <a:pPr lvl="1" eaLnBrk="1" hangingPunct="1">
              <a:lnSpc>
                <a:spcPct val="90000"/>
              </a:lnSpc>
            </a:pPr>
            <a:r>
              <a:rPr lang="en-US" altLang="en-US" sz="2000" dirty="0">
                <a:ea typeface="ＭＳ Ｐゴシック" pitchFamily="34" charset="-128"/>
              </a:rPr>
              <a:t>Employer required uniforms</a:t>
            </a:r>
          </a:p>
          <a:p>
            <a:pPr lvl="1" eaLnBrk="1" hangingPunct="1">
              <a:lnSpc>
                <a:spcPct val="90000"/>
              </a:lnSpc>
            </a:pPr>
            <a:r>
              <a:rPr lang="en-US" altLang="en-US" sz="2000" dirty="0">
                <a:ea typeface="ＭＳ Ｐゴシック" pitchFamily="34" charset="-128"/>
              </a:rPr>
              <a:t>Tools of the trade</a:t>
            </a:r>
          </a:p>
          <a:p>
            <a:pPr lvl="1" eaLnBrk="1" hangingPunct="1">
              <a:lnSpc>
                <a:spcPct val="90000"/>
              </a:lnSpc>
            </a:pPr>
            <a:r>
              <a:rPr lang="en-US" altLang="en-US" sz="2000" dirty="0">
                <a:ea typeface="ＭＳ Ｐゴシック" pitchFamily="34" charset="-128"/>
              </a:rPr>
              <a:t>Travel costs</a:t>
            </a:r>
          </a:p>
          <a:p>
            <a:pPr lvl="1" eaLnBrk="1" hangingPunct="1">
              <a:lnSpc>
                <a:spcPct val="90000"/>
              </a:lnSpc>
            </a:pPr>
            <a:r>
              <a:rPr lang="en-US" altLang="en-US" sz="2000" dirty="0">
                <a:ea typeface="ＭＳ Ｐゴシック" pitchFamily="34" charset="-128"/>
              </a:rPr>
              <a:t>Visa costs</a:t>
            </a:r>
          </a:p>
          <a:p>
            <a:pPr lvl="1" eaLnBrk="1" hangingPunct="1">
              <a:lnSpc>
                <a:spcPct val="90000"/>
              </a:lnSpc>
            </a:pPr>
            <a:r>
              <a:rPr lang="en-US" altLang="en-US" sz="2000" dirty="0">
                <a:ea typeface="ＭＳ Ｐゴシック" pitchFamily="34" charset="-128"/>
              </a:rPr>
              <a:t>If the employer requires employees to use a personal cell phone or computer for business</a:t>
            </a:r>
          </a:p>
          <a:p>
            <a:pPr marL="0" indent="0" eaLnBrk="1" hangingPunct="1">
              <a:lnSpc>
                <a:spcPct val="90000"/>
              </a:lnSpc>
              <a:buFont typeface="Wingdings" pitchFamily="2" charset="2"/>
              <a:buNone/>
            </a:pPr>
            <a:r>
              <a:rPr lang="en-US" altLang="en-US" sz="2400" dirty="0">
                <a:ea typeface="ＭＳ Ｐゴシック" pitchFamily="34" charset="-128"/>
              </a:rPr>
              <a:t>These and other wage deductions also are generally prohibited under state laws</a:t>
            </a:r>
          </a:p>
          <a:p>
            <a:pPr marL="0" indent="0"/>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7A4859AE-65D8-4E0C-A499-EE895E83EB85}"/>
              </a:ext>
            </a:extLst>
          </p:cNvPr>
          <p:cNvSpPr>
            <a:spLocks noGrp="1"/>
          </p:cNvSpPr>
          <p:nvPr>
            <p:ph type="sldNum" sz="quarter" idx="12"/>
          </p:nvPr>
        </p:nvSpPr>
        <p:spPr/>
        <p:txBody>
          <a:bodyPr/>
          <a:lstStyle/>
          <a:p>
            <a:pPr>
              <a:defRPr/>
            </a:pPr>
            <a:fld id="{A4F0512A-7BD5-414E-9F74-A047E1A01893}" type="slidenum">
              <a:rPr lang="en-US" altLang="en-US" smtClean="0"/>
              <a:pPr>
                <a:defRPr/>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dirty="0">
                <a:ea typeface="ＭＳ Ｐゴシック" pitchFamily="34" charset="-128"/>
              </a:rPr>
              <a:t>Compensation Included Regular Rate</a:t>
            </a:r>
          </a:p>
        </p:txBody>
      </p:sp>
      <p:sp>
        <p:nvSpPr>
          <p:cNvPr id="40963" name="Content Placeholder 2"/>
          <p:cNvSpPr>
            <a:spLocks noGrp="1"/>
          </p:cNvSpPr>
          <p:nvPr>
            <p:ph idx="1"/>
          </p:nvPr>
        </p:nvSpPr>
        <p:spPr/>
        <p:txBody>
          <a:bodyPr/>
          <a:lstStyle/>
          <a:p>
            <a:pPr lvl="1" eaLnBrk="1" hangingPunct="1"/>
            <a:r>
              <a:rPr lang="en-US" altLang="en-US" dirty="0">
                <a:ea typeface="ＭＳ Ｐゴシック" pitchFamily="34" charset="-128"/>
              </a:rPr>
              <a:t>Hourly wages or salary</a:t>
            </a:r>
          </a:p>
          <a:p>
            <a:pPr lvl="1" eaLnBrk="1" hangingPunct="1"/>
            <a:r>
              <a:rPr lang="en-US" altLang="en-US" dirty="0">
                <a:ea typeface="ＭＳ Ｐゴシック" pitchFamily="34" charset="-128"/>
              </a:rPr>
              <a:t>Commissions</a:t>
            </a:r>
          </a:p>
          <a:p>
            <a:pPr lvl="1" eaLnBrk="1" hangingPunct="1"/>
            <a:r>
              <a:rPr lang="en-US" altLang="en-US" dirty="0">
                <a:ea typeface="ＭＳ Ｐゴシック" pitchFamily="34" charset="-128"/>
              </a:rPr>
              <a:t>Non-discretionary bonuses</a:t>
            </a:r>
          </a:p>
          <a:p>
            <a:pPr lvl="1" eaLnBrk="1" hangingPunct="1"/>
            <a:r>
              <a:rPr lang="en-US" altLang="en-US" dirty="0">
                <a:ea typeface="ＭＳ Ｐゴシック" pitchFamily="34" charset="-128"/>
              </a:rPr>
              <a:t>Prizes and awards related to work</a:t>
            </a:r>
          </a:p>
          <a:p>
            <a:pPr lvl="1" eaLnBrk="1" hangingPunct="1"/>
            <a:r>
              <a:rPr lang="en-US" altLang="en-US" dirty="0">
                <a:ea typeface="ＭＳ Ｐゴシック" pitchFamily="34" charset="-128"/>
              </a:rPr>
              <a:t>Shift or job differentials</a:t>
            </a:r>
          </a:p>
          <a:p>
            <a:pPr lvl="1" eaLnBrk="1" hangingPunct="1"/>
            <a:r>
              <a:rPr lang="en-US" altLang="en-US" dirty="0">
                <a:ea typeface="ＭＳ Ｐゴシック" pitchFamily="34" charset="-128"/>
              </a:rPr>
              <a:t>Premium pay for hazardous work</a:t>
            </a:r>
          </a:p>
          <a:p>
            <a:pPr lvl="1" eaLnBrk="1" hangingPunct="1"/>
            <a:r>
              <a:rPr lang="en-US" altLang="en-US" dirty="0">
                <a:ea typeface="ＭＳ Ｐゴシック" pitchFamily="34" charset="-128"/>
              </a:rPr>
              <a:t>On-Call pay</a:t>
            </a:r>
          </a:p>
          <a:p>
            <a:pPr marL="0" indent="0">
              <a:buFont typeface="Wingdings" pitchFamily="2" charset="2"/>
              <a:buNone/>
            </a:pPr>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72C07C9F-EF87-45C2-BC84-6EBBBBBE09D5}"/>
              </a:ext>
            </a:extLst>
          </p:cNvPr>
          <p:cNvSpPr>
            <a:spLocks noGrp="1"/>
          </p:cNvSpPr>
          <p:nvPr>
            <p:ph type="sldNum" sz="quarter" idx="12"/>
          </p:nvPr>
        </p:nvSpPr>
        <p:spPr/>
        <p:txBody>
          <a:bodyPr/>
          <a:lstStyle/>
          <a:p>
            <a:pPr>
              <a:defRPr/>
            </a:pPr>
            <a:fld id="{A4F0512A-7BD5-414E-9F74-A047E1A01893}" type="slidenum">
              <a:rPr lang="en-US" altLang="en-US" smtClean="0"/>
              <a:pPr>
                <a:defRPr/>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dirty="0">
                <a:solidFill>
                  <a:schemeClr val="accent2"/>
                </a:solidFill>
                <a:ea typeface="ＭＳ Ｐゴシック" charset="0"/>
                <a:cs typeface="+mj-cs"/>
              </a:rPr>
              <a:t>Legal Information:</a:t>
            </a:r>
          </a:p>
        </p:txBody>
      </p:sp>
      <p:sp>
        <p:nvSpPr>
          <p:cNvPr id="6147" name="Text Placeholder 2"/>
          <p:cNvSpPr>
            <a:spLocks noGrp="1"/>
          </p:cNvSpPr>
          <p:nvPr>
            <p:ph idx="1"/>
          </p:nvPr>
        </p:nvSpPr>
        <p:spPr>
          <a:xfrm>
            <a:off x="533400" y="2209800"/>
            <a:ext cx="8229600" cy="3962400"/>
          </a:xfrm>
        </p:spPr>
        <p:txBody>
          <a:bodyPr/>
          <a:lstStyle/>
          <a:p>
            <a:pPr marL="0" lvl="1"/>
            <a:r>
              <a:rPr lang="en-US" altLang="en-US" sz="1800" dirty="0">
                <a:solidFill>
                  <a:schemeClr val="accent2"/>
                </a:solidFill>
                <a:ea typeface="ＭＳ Ｐゴシック" pitchFamily="34" charset="-128"/>
              </a:rPr>
              <a:t>This webinar presents general guidelines for Georgia nonprofit organizations and should not be construed as legal advice. Always consult an attorney to address your particular situation</a:t>
            </a:r>
            <a:r>
              <a:rPr lang="en-US" altLang="en-US" sz="1000" dirty="0">
                <a:solidFill>
                  <a:schemeClr val="accent2"/>
                </a:solidFill>
                <a:ea typeface="ＭＳ Ｐゴシック" pitchFamily="34" charset="-128"/>
              </a:rPr>
              <a:t>.</a:t>
            </a:r>
          </a:p>
          <a:p>
            <a:pPr marL="0" lvl="1"/>
            <a:endParaRPr lang="en-US" altLang="en-US" sz="1200" dirty="0">
              <a:solidFill>
                <a:schemeClr val="accent2"/>
              </a:solidFill>
              <a:ea typeface="ＭＳ Ｐゴシック" pitchFamily="34" charset="-128"/>
            </a:endParaRPr>
          </a:p>
        </p:txBody>
      </p:sp>
      <p:sp>
        <p:nvSpPr>
          <p:cNvPr id="6148" name="TextBox 1"/>
          <p:cNvSpPr txBox="1">
            <a:spLocks noChangeArrowheads="1"/>
          </p:cNvSpPr>
          <p:nvPr/>
        </p:nvSpPr>
        <p:spPr bwMode="auto">
          <a:xfrm>
            <a:off x="685800" y="60150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Ø"/>
              <a:defRPr sz="2800">
                <a:solidFill>
                  <a:schemeClr val="tx1"/>
                </a:solidFill>
                <a:latin typeface="Arial" charset="0"/>
                <a:ea typeface="ＭＳ Ｐゴシック" pitchFamily="34" charset="-128"/>
              </a:defRPr>
            </a:lvl1pPr>
            <a:lvl2pPr marL="742950" indent="-285750">
              <a:spcBef>
                <a:spcPct val="20000"/>
              </a:spcBef>
              <a:buFont typeface="Wingdings" pitchFamily="2" charset="2"/>
              <a:buChar char="ü"/>
              <a:defRPr sz="2400">
                <a:solidFill>
                  <a:schemeClr val="tx1"/>
                </a:solidFill>
                <a:latin typeface="Arial" charset="0"/>
                <a:ea typeface="ＭＳ Ｐゴシック" pitchFamily="34" charset="-128"/>
              </a:defRPr>
            </a:lvl2pPr>
            <a:lvl3pPr marL="1143000" indent="-228600">
              <a:spcBef>
                <a:spcPct val="20000"/>
              </a:spcBef>
              <a:buFont typeface="Wingdings" pitchFamily="2" charset="2"/>
              <a:buChar char="§"/>
              <a:defRPr sz="2000">
                <a:solidFill>
                  <a:schemeClr val="tx1"/>
                </a:solidFill>
                <a:latin typeface="Arial" charset="0"/>
                <a:ea typeface="ＭＳ Ｐゴシック" pitchFamily="34" charset="-128"/>
              </a:defRPr>
            </a:lvl3pPr>
            <a:lvl4pPr marL="1600200" indent="-228600">
              <a:spcBef>
                <a:spcPct val="20000"/>
              </a:spcBef>
              <a:buChar char="–"/>
              <a:defRPr>
                <a:solidFill>
                  <a:schemeClr val="tx1"/>
                </a:solidFill>
                <a:latin typeface="Arial" charset="0"/>
                <a:ea typeface="ＭＳ Ｐゴシック" pitchFamily="34" charset="-128"/>
              </a:defRPr>
            </a:lvl4pPr>
            <a:lvl5pPr marL="2057400" indent="-22860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eaLnBrk="1" hangingPunct="1">
              <a:spcBef>
                <a:spcPct val="0"/>
              </a:spcBef>
              <a:buFontTx/>
              <a:buNone/>
            </a:pPr>
            <a:r>
              <a:rPr lang="en-US" altLang="en-US" sz="1200" dirty="0"/>
              <a:t>© 2019 Pro Bono Partnership of Atlanta. All rights reserved. No further use, copying, dissemination, distribution or publication is permitted without express written permission of Pro Bono Partnership of Atlanta. </a:t>
            </a:r>
          </a:p>
        </p:txBody>
      </p:sp>
      <p:sp>
        <p:nvSpPr>
          <p:cNvPr id="2" name="Slide Number Placeholder 1">
            <a:extLst>
              <a:ext uri="{FF2B5EF4-FFF2-40B4-BE49-F238E27FC236}">
                <a16:creationId xmlns:a16="http://schemas.microsoft.com/office/drawing/2014/main" id="{581CF101-3EDF-4C61-A280-78C526630343}"/>
              </a:ext>
            </a:extLst>
          </p:cNvPr>
          <p:cNvSpPr>
            <a:spLocks noGrp="1"/>
          </p:cNvSpPr>
          <p:nvPr>
            <p:ph type="sldNum" sz="quarter" idx="12"/>
          </p:nvPr>
        </p:nvSpPr>
        <p:spPr/>
        <p:txBody>
          <a:bodyPr/>
          <a:lstStyle/>
          <a:p>
            <a:pPr>
              <a:defRPr/>
            </a:pPr>
            <a:fld id="{A4F0512A-7BD5-414E-9F74-A047E1A01893}" type="slidenum">
              <a:rPr lang="en-US" altLang="en-US" smtClean="0"/>
              <a:pPr>
                <a:defRPr/>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a:ea typeface="ＭＳ Ｐゴシック" pitchFamily="34" charset="-128"/>
              </a:rPr>
              <a:t>Compensation Excluded</a:t>
            </a:r>
          </a:p>
        </p:txBody>
      </p:sp>
      <p:sp>
        <p:nvSpPr>
          <p:cNvPr id="41987" name="Content Placeholder 2"/>
          <p:cNvSpPr>
            <a:spLocks noGrp="1"/>
          </p:cNvSpPr>
          <p:nvPr>
            <p:ph idx="1"/>
          </p:nvPr>
        </p:nvSpPr>
        <p:spPr/>
        <p:txBody>
          <a:bodyPr/>
          <a:lstStyle/>
          <a:p>
            <a:pPr lvl="1" eaLnBrk="1" hangingPunct="1">
              <a:lnSpc>
                <a:spcPct val="80000"/>
              </a:lnSpc>
            </a:pPr>
            <a:r>
              <a:rPr lang="en-US" altLang="en-US" sz="2200" dirty="0">
                <a:ea typeface="ＭＳ Ｐゴシック" pitchFamily="34" charset="-128"/>
              </a:rPr>
              <a:t>Discretionary bonuses</a:t>
            </a:r>
          </a:p>
          <a:p>
            <a:pPr lvl="1" eaLnBrk="1" hangingPunct="1">
              <a:lnSpc>
                <a:spcPct val="80000"/>
              </a:lnSpc>
            </a:pPr>
            <a:r>
              <a:rPr lang="en-US" altLang="en-US" sz="2200" dirty="0">
                <a:ea typeface="ＭＳ Ｐゴシック" pitchFamily="34" charset="-128"/>
              </a:rPr>
              <a:t>Gifts for holidays or special occasions</a:t>
            </a:r>
          </a:p>
          <a:p>
            <a:pPr lvl="1" eaLnBrk="1" hangingPunct="1">
              <a:lnSpc>
                <a:spcPct val="80000"/>
              </a:lnSpc>
            </a:pPr>
            <a:r>
              <a:rPr lang="en-US" altLang="en-US" sz="2200" dirty="0">
                <a:ea typeface="ＭＳ Ｐゴシック" pitchFamily="34" charset="-128"/>
              </a:rPr>
              <a:t>Payments for time not worked</a:t>
            </a:r>
          </a:p>
          <a:p>
            <a:pPr lvl="2" eaLnBrk="1" hangingPunct="1">
              <a:lnSpc>
                <a:spcPct val="80000"/>
              </a:lnSpc>
            </a:pPr>
            <a:r>
              <a:rPr lang="en-US" altLang="en-US" sz="2200" dirty="0">
                <a:ea typeface="ＭＳ Ｐゴシック" pitchFamily="34" charset="-128"/>
              </a:rPr>
              <a:t>Holiday or vacation pay</a:t>
            </a:r>
          </a:p>
          <a:p>
            <a:pPr lvl="2" eaLnBrk="1" hangingPunct="1">
              <a:lnSpc>
                <a:spcPct val="80000"/>
              </a:lnSpc>
            </a:pPr>
            <a:r>
              <a:rPr lang="en-US" altLang="en-US" sz="2200" dirty="0">
                <a:ea typeface="ＭＳ Ｐゴシック" pitchFamily="34" charset="-128"/>
              </a:rPr>
              <a:t>Sick pay</a:t>
            </a:r>
          </a:p>
          <a:p>
            <a:pPr lvl="2" eaLnBrk="1" hangingPunct="1">
              <a:lnSpc>
                <a:spcPct val="80000"/>
              </a:lnSpc>
            </a:pPr>
            <a:r>
              <a:rPr lang="en-US" altLang="en-US" sz="2200" dirty="0">
                <a:ea typeface="ＭＳ Ｐゴシック" pitchFamily="34" charset="-128"/>
              </a:rPr>
              <a:t>Reporting pay</a:t>
            </a:r>
          </a:p>
          <a:p>
            <a:pPr lvl="1" eaLnBrk="1" hangingPunct="1">
              <a:lnSpc>
                <a:spcPct val="80000"/>
              </a:lnSpc>
            </a:pPr>
            <a:r>
              <a:rPr lang="en-US" altLang="en-US" sz="2200" dirty="0">
                <a:ea typeface="ＭＳ Ｐゴシック" pitchFamily="34" charset="-128"/>
              </a:rPr>
              <a:t>Employee benefits</a:t>
            </a:r>
          </a:p>
          <a:p>
            <a:pPr lvl="2" eaLnBrk="1" hangingPunct="1">
              <a:lnSpc>
                <a:spcPct val="80000"/>
              </a:lnSpc>
            </a:pPr>
            <a:r>
              <a:rPr lang="en-US" altLang="en-US" sz="2200" dirty="0">
                <a:ea typeface="ＭＳ Ｐゴシック" pitchFamily="34" charset="-128"/>
              </a:rPr>
              <a:t>Retirement and insurance benefits</a:t>
            </a:r>
          </a:p>
          <a:p>
            <a:pPr lvl="2" eaLnBrk="1" hangingPunct="1">
              <a:lnSpc>
                <a:spcPct val="80000"/>
              </a:lnSpc>
            </a:pPr>
            <a:r>
              <a:rPr lang="en-US" altLang="en-US" sz="2200" dirty="0">
                <a:ea typeface="ＭＳ Ｐゴシック" pitchFamily="34" charset="-128"/>
              </a:rPr>
              <a:t>Bona fide profit sharing plans, stock options or plans</a:t>
            </a:r>
          </a:p>
          <a:p>
            <a:pPr lvl="1" eaLnBrk="1" hangingPunct="1">
              <a:lnSpc>
                <a:spcPct val="80000"/>
              </a:lnSpc>
            </a:pPr>
            <a:r>
              <a:rPr lang="en-US" altLang="en-US" sz="2200" dirty="0">
                <a:ea typeface="ＭＳ Ｐゴシック" pitchFamily="34" charset="-128"/>
              </a:rPr>
              <a:t>Business expense reimbursements</a:t>
            </a:r>
          </a:p>
          <a:p>
            <a:pPr lvl="1" eaLnBrk="1" hangingPunct="1">
              <a:lnSpc>
                <a:spcPct val="80000"/>
              </a:lnSpc>
            </a:pPr>
            <a:r>
              <a:rPr lang="en-US" altLang="en-US" sz="2200" dirty="0">
                <a:ea typeface="ＭＳ Ｐゴシック" pitchFamily="34" charset="-128"/>
              </a:rPr>
              <a:t>Premium pay of at least 1 ½ times the hourly rate </a:t>
            </a:r>
          </a:p>
          <a:p>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24B32BC0-41CE-4D82-82DA-7B8584AA6380}"/>
              </a:ext>
            </a:extLst>
          </p:cNvPr>
          <p:cNvSpPr>
            <a:spLocks noGrp="1"/>
          </p:cNvSpPr>
          <p:nvPr>
            <p:ph type="sldNum" sz="quarter" idx="12"/>
          </p:nvPr>
        </p:nvSpPr>
        <p:spPr/>
        <p:txBody>
          <a:bodyPr/>
          <a:lstStyle/>
          <a:p>
            <a:pPr>
              <a:defRPr/>
            </a:pPr>
            <a:fld id="{A4F0512A-7BD5-414E-9F74-A047E1A01893}" type="slidenum">
              <a:rPr lang="en-US" altLang="en-US" smtClean="0"/>
              <a:pPr>
                <a:defRPr/>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a:ea typeface="ＭＳ Ｐゴシック" pitchFamily="34" charset="-128"/>
              </a:rPr>
              <a:t>Bonuses, Prizes &amp; Awards</a:t>
            </a:r>
          </a:p>
        </p:txBody>
      </p:sp>
      <p:sp>
        <p:nvSpPr>
          <p:cNvPr id="43011" name="Content Placeholder 2"/>
          <p:cNvSpPr>
            <a:spLocks noGrp="1"/>
          </p:cNvSpPr>
          <p:nvPr>
            <p:ph idx="1"/>
          </p:nvPr>
        </p:nvSpPr>
        <p:spPr>
          <a:xfrm>
            <a:off x="533400" y="2362200"/>
            <a:ext cx="8382000" cy="3657600"/>
          </a:xfrm>
        </p:spPr>
        <p:txBody>
          <a:bodyPr/>
          <a:lstStyle/>
          <a:p>
            <a:pPr marL="0" indent="0" eaLnBrk="1" hangingPunct="1">
              <a:lnSpc>
                <a:spcPct val="90000"/>
              </a:lnSpc>
              <a:buFont typeface="Wingdings" pitchFamily="2" charset="2"/>
              <a:buNone/>
            </a:pPr>
            <a:r>
              <a:rPr lang="en-US" altLang="en-US" sz="2400" u="sng" dirty="0">
                <a:ea typeface="ＭＳ Ｐゴシック" pitchFamily="34" charset="-128"/>
              </a:rPr>
              <a:t>Included</a:t>
            </a:r>
            <a:r>
              <a:rPr lang="en-US" altLang="en-US" sz="2400" dirty="0">
                <a:ea typeface="ＭＳ Ｐゴシック" pitchFamily="34" charset="-128"/>
              </a:rPr>
              <a:t>:</a:t>
            </a:r>
          </a:p>
          <a:p>
            <a:pPr lvl="1" eaLnBrk="1" hangingPunct="1">
              <a:lnSpc>
                <a:spcPct val="90000"/>
              </a:lnSpc>
            </a:pPr>
            <a:r>
              <a:rPr lang="en-US" altLang="en-US" dirty="0">
                <a:ea typeface="ＭＳ Ｐゴシック" pitchFamily="34" charset="-128"/>
              </a:rPr>
              <a:t>If the amount of the payment is dependent on hours worked, production, or efficiency</a:t>
            </a:r>
          </a:p>
          <a:p>
            <a:pPr marL="0" indent="0" eaLnBrk="1" hangingPunct="1">
              <a:lnSpc>
                <a:spcPct val="90000"/>
              </a:lnSpc>
              <a:buFont typeface="Wingdings" pitchFamily="2" charset="2"/>
              <a:buNone/>
            </a:pPr>
            <a:r>
              <a:rPr lang="en-US" altLang="en-US" sz="2400" u="sng" dirty="0">
                <a:ea typeface="ＭＳ Ｐゴシック" pitchFamily="34" charset="-128"/>
              </a:rPr>
              <a:t>Excluded</a:t>
            </a:r>
            <a:r>
              <a:rPr lang="en-US" altLang="en-US" sz="2400" dirty="0">
                <a:ea typeface="ＭＳ Ｐゴシック" pitchFamily="34" charset="-128"/>
              </a:rPr>
              <a:t>:</a:t>
            </a:r>
          </a:p>
          <a:p>
            <a:pPr lvl="1" eaLnBrk="1" hangingPunct="1">
              <a:lnSpc>
                <a:spcPct val="90000"/>
              </a:lnSpc>
            </a:pPr>
            <a:r>
              <a:rPr lang="en-US" altLang="en-US" dirty="0">
                <a:ea typeface="ＭＳ Ｐゴシック" pitchFamily="34" charset="-128"/>
              </a:rPr>
              <a:t>If discretionary both as to the fact and the amount of payment</a:t>
            </a:r>
          </a:p>
          <a:p>
            <a:pPr marL="0" indent="0" eaLnBrk="1" hangingPunct="1">
              <a:lnSpc>
                <a:spcPct val="90000"/>
              </a:lnSpc>
              <a:buFont typeface="Wingdings" pitchFamily="2" charset="2"/>
              <a:buNone/>
            </a:pPr>
            <a:r>
              <a:rPr lang="en-US" altLang="en-US" sz="2400" dirty="0">
                <a:ea typeface="ＭＳ Ｐゴシック" pitchFamily="34" charset="-128"/>
              </a:rPr>
              <a:t>Not discretionary if:</a:t>
            </a:r>
          </a:p>
          <a:p>
            <a:pPr lvl="1" eaLnBrk="1" hangingPunct="1">
              <a:lnSpc>
                <a:spcPct val="90000"/>
              </a:lnSpc>
            </a:pPr>
            <a:r>
              <a:rPr lang="en-US" altLang="en-US" dirty="0">
                <a:ea typeface="ＭＳ Ｐゴシック" pitchFamily="34" charset="-128"/>
              </a:rPr>
              <a:t>Employees expect such payments regularly</a:t>
            </a:r>
          </a:p>
          <a:p>
            <a:pPr lvl="1" eaLnBrk="1" hangingPunct="1">
              <a:lnSpc>
                <a:spcPct val="90000"/>
              </a:lnSpc>
            </a:pPr>
            <a:r>
              <a:rPr lang="en-US" altLang="en-US" dirty="0">
                <a:ea typeface="ＭＳ Ｐゴシック" pitchFamily="34" charset="-128"/>
              </a:rPr>
              <a:t>The employer announces the bonus in advance</a:t>
            </a:r>
          </a:p>
          <a:p>
            <a:pPr lvl="1" eaLnBrk="1" hangingPunct="1">
              <a:lnSpc>
                <a:spcPct val="90000"/>
              </a:lnSpc>
            </a:pPr>
            <a:r>
              <a:rPr lang="en-US" altLang="en-US" dirty="0">
                <a:ea typeface="ＭＳ Ｐゴシック" pitchFamily="34" charset="-128"/>
              </a:rPr>
              <a:t>The employer uses a formula to determine the amount of the bonus</a:t>
            </a:r>
          </a:p>
        </p:txBody>
      </p:sp>
      <p:sp>
        <p:nvSpPr>
          <p:cNvPr id="2" name="Slide Number Placeholder 1">
            <a:extLst>
              <a:ext uri="{FF2B5EF4-FFF2-40B4-BE49-F238E27FC236}">
                <a16:creationId xmlns:a16="http://schemas.microsoft.com/office/drawing/2014/main" id="{E0D34B97-CE51-466F-8C70-A9EC09F9875C}"/>
              </a:ext>
            </a:extLst>
          </p:cNvPr>
          <p:cNvSpPr>
            <a:spLocks noGrp="1"/>
          </p:cNvSpPr>
          <p:nvPr>
            <p:ph type="sldNum" sz="quarter" idx="12"/>
          </p:nvPr>
        </p:nvSpPr>
        <p:spPr/>
        <p:txBody>
          <a:bodyPr/>
          <a:lstStyle/>
          <a:p>
            <a:pPr>
              <a:defRPr/>
            </a:pPr>
            <a:fld id="{A4F0512A-7BD5-414E-9F74-A047E1A01893}" type="slidenum">
              <a:rPr lang="en-US" altLang="en-US" smtClean="0"/>
              <a:pPr>
                <a:defRPr/>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ea typeface="ＭＳ Ｐゴシック" pitchFamily="34" charset="-128"/>
              </a:rPr>
              <a:t>Independent Contractor or Employee?</a:t>
            </a:r>
          </a:p>
        </p:txBody>
      </p:sp>
      <p:sp>
        <p:nvSpPr>
          <p:cNvPr id="44035" name="Content Placeholder 1"/>
          <p:cNvSpPr>
            <a:spLocks noGrp="1"/>
          </p:cNvSpPr>
          <p:nvPr>
            <p:ph idx="1"/>
          </p:nvPr>
        </p:nvSpPr>
        <p:spPr/>
        <p:txBody>
          <a:bodyPr/>
          <a:lstStyle/>
          <a:p>
            <a:r>
              <a:rPr lang="en-US" altLang="en-US" dirty="0">
                <a:ea typeface="ＭＳ Ｐゴシック" pitchFamily="34" charset="-128"/>
              </a:rPr>
              <a:t>Classification depends on the facts of each case, application of the appropriate independent contractor tests</a:t>
            </a:r>
          </a:p>
          <a:p>
            <a:endParaRPr lang="en-US" altLang="en-US" dirty="0">
              <a:ea typeface="ＭＳ Ｐゴシック" pitchFamily="34" charset="-128"/>
            </a:endParaRPr>
          </a:p>
          <a:p>
            <a:r>
              <a:rPr lang="en-US" altLang="en-US" dirty="0">
                <a:ea typeface="ＭＳ Ｐゴシック" pitchFamily="34" charset="-128"/>
              </a:rPr>
              <a:t>Down side of being wrong can be huge </a:t>
            </a:r>
          </a:p>
          <a:p>
            <a:endParaRPr lang="en-US" altLang="en-US" dirty="0">
              <a:ea typeface="ＭＳ Ｐゴシック" pitchFamily="34" charset="-128"/>
            </a:endParaRPr>
          </a:p>
        </p:txBody>
      </p:sp>
      <p:sp>
        <p:nvSpPr>
          <p:cNvPr id="2" name="Slide Number Placeholder 1">
            <a:extLst>
              <a:ext uri="{FF2B5EF4-FFF2-40B4-BE49-F238E27FC236}">
                <a16:creationId xmlns:a16="http://schemas.microsoft.com/office/drawing/2014/main" id="{FAB32B23-3AE4-4CA3-9A76-362B6476397F}"/>
              </a:ext>
            </a:extLst>
          </p:cNvPr>
          <p:cNvSpPr>
            <a:spLocks noGrp="1"/>
          </p:cNvSpPr>
          <p:nvPr>
            <p:ph type="sldNum" sz="quarter" idx="12"/>
          </p:nvPr>
        </p:nvSpPr>
        <p:spPr/>
        <p:txBody>
          <a:bodyPr/>
          <a:lstStyle/>
          <a:p>
            <a:pPr>
              <a:defRPr/>
            </a:pPr>
            <a:fld id="{A4F0512A-7BD5-414E-9F74-A047E1A01893}" type="slidenum">
              <a:rPr lang="en-US" altLang="en-US" smtClean="0"/>
              <a:pPr>
                <a:defRPr/>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ea typeface="ＭＳ Ｐゴシック" pitchFamily="34" charset="-128"/>
              </a:rPr>
              <a:t>Independent Contractor Factors</a:t>
            </a:r>
          </a:p>
        </p:txBody>
      </p:sp>
      <p:sp>
        <p:nvSpPr>
          <p:cNvPr id="45059" name="Content Placeholder 2"/>
          <p:cNvSpPr>
            <a:spLocks noGrp="1"/>
          </p:cNvSpPr>
          <p:nvPr>
            <p:ph idx="1"/>
          </p:nvPr>
        </p:nvSpPr>
        <p:spPr/>
        <p:txBody>
          <a:bodyPr/>
          <a:lstStyle/>
          <a:p>
            <a:r>
              <a:rPr lang="en-US" altLang="en-US" dirty="0">
                <a:ea typeface="ＭＳ Ｐゴシック" pitchFamily="34" charset="-128"/>
              </a:rPr>
              <a:t>The degree of control </a:t>
            </a:r>
          </a:p>
          <a:p>
            <a:r>
              <a:rPr lang="en-US" altLang="en-US" dirty="0">
                <a:ea typeface="ＭＳ Ｐゴシック" pitchFamily="34" charset="-128"/>
              </a:rPr>
              <a:t>The relative investment in facilities</a:t>
            </a:r>
          </a:p>
          <a:p>
            <a:r>
              <a:rPr lang="en-US" altLang="en-US" dirty="0">
                <a:ea typeface="ＭＳ Ｐゴシック" pitchFamily="34" charset="-128"/>
              </a:rPr>
              <a:t>The worker's opportunity for profit and loss</a:t>
            </a:r>
          </a:p>
          <a:p>
            <a:r>
              <a:rPr lang="en-US" altLang="en-US" dirty="0">
                <a:ea typeface="ＭＳ Ｐゴシック" pitchFamily="34" charset="-128"/>
              </a:rPr>
              <a:t>The permanency of the parties' relationship</a:t>
            </a:r>
          </a:p>
          <a:p>
            <a:r>
              <a:rPr lang="en-US" altLang="en-US" dirty="0">
                <a:ea typeface="ＭＳ Ｐゴシック" pitchFamily="34" charset="-128"/>
              </a:rPr>
              <a:t>The skill required</a:t>
            </a:r>
          </a:p>
          <a:p>
            <a:r>
              <a:rPr lang="en-US" altLang="en-US" dirty="0">
                <a:ea typeface="ＭＳ Ｐゴシック" pitchFamily="34" charset="-128"/>
              </a:rPr>
              <a:t>Whether the services provided are integral to the business</a:t>
            </a:r>
          </a:p>
        </p:txBody>
      </p:sp>
      <p:sp>
        <p:nvSpPr>
          <p:cNvPr id="2" name="Slide Number Placeholder 1">
            <a:extLst>
              <a:ext uri="{FF2B5EF4-FFF2-40B4-BE49-F238E27FC236}">
                <a16:creationId xmlns:a16="http://schemas.microsoft.com/office/drawing/2014/main" id="{99FA9F1F-7C57-4D5B-9CCB-05B9688EB979}"/>
              </a:ext>
            </a:extLst>
          </p:cNvPr>
          <p:cNvSpPr>
            <a:spLocks noGrp="1"/>
          </p:cNvSpPr>
          <p:nvPr>
            <p:ph type="sldNum" sz="quarter" idx="12"/>
          </p:nvPr>
        </p:nvSpPr>
        <p:spPr/>
        <p:txBody>
          <a:bodyPr/>
          <a:lstStyle/>
          <a:p>
            <a:pPr>
              <a:defRPr/>
            </a:pPr>
            <a:fld id="{A4F0512A-7BD5-414E-9F74-A047E1A01893}" type="slidenum">
              <a:rPr lang="en-US" altLang="en-US" smtClean="0"/>
              <a:pPr>
                <a:defRPr/>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ext Box 6"/>
          <p:cNvSpPr txBox="1">
            <a:spLocks noChangeArrowheads="1"/>
          </p:cNvSpPr>
          <p:nvPr/>
        </p:nvSpPr>
        <p:spPr bwMode="auto">
          <a:xfrm>
            <a:off x="990600" y="1524000"/>
            <a:ext cx="693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spcBef>
                <a:spcPct val="20000"/>
              </a:spcBef>
              <a:defRPr/>
            </a:pPr>
            <a:r>
              <a:rPr lang="en-US" altLang="en-US" sz="3200" b="1">
                <a:solidFill>
                  <a:srgbClr val="FF9900"/>
                </a:solidFill>
                <a:effectLst>
                  <a:outerShdw blurRad="38100" dist="38100" dir="2700000" algn="tl">
                    <a:srgbClr val="000000"/>
                  </a:outerShdw>
                </a:effectLst>
              </a:rPr>
              <a:t>For More Information:</a:t>
            </a:r>
          </a:p>
        </p:txBody>
      </p:sp>
      <p:sp>
        <p:nvSpPr>
          <p:cNvPr id="46083" name="Rectangle 8"/>
          <p:cNvSpPr>
            <a:spLocks noGrp="1" noChangeArrowheads="1"/>
          </p:cNvSpPr>
          <p:nvPr>
            <p:ph type="body" idx="1"/>
          </p:nvPr>
        </p:nvSpPr>
        <p:spPr>
          <a:xfrm>
            <a:off x="304800" y="2286000"/>
            <a:ext cx="8534400" cy="3886200"/>
          </a:xfrm>
        </p:spPr>
        <p:txBody>
          <a:bodyPr/>
          <a:lstStyle/>
          <a:p>
            <a:pPr eaLnBrk="1" hangingPunct="1">
              <a:lnSpc>
                <a:spcPct val="90000"/>
              </a:lnSpc>
              <a:buFont typeface="Wingdings" pitchFamily="2" charset="2"/>
              <a:buNone/>
            </a:pPr>
            <a:r>
              <a:rPr lang="en-US" altLang="en-US" dirty="0">
                <a:solidFill>
                  <a:srgbClr val="000066"/>
                </a:solidFill>
                <a:ea typeface="ＭＳ Ｐゴシック" pitchFamily="34" charset="-128"/>
              </a:rPr>
              <a:t>If you would like more information about the services of Pro Bono Partnership of Atlanta, contact us at:</a:t>
            </a:r>
          </a:p>
          <a:p>
            <a:pPr eaLnBrk="1" hangingPunct="1">
              <a:lnSpc>
                <a:spcPct val="90000"/>
              </a:lnSpc>
              <a:buFont typeface="Wingdings" pitchFamily="2" charset="2"/>
              <a:buNone/>
            </a:pPr>
            <a:endParaRPr lang="en-US" altLang="en-US" dirty="0">
              <a:solidFill>
                <a:srgbClr val="000066"/>
              </a:solidFill>
              <a:ea typeface="ＭＳ Ｐゴシック" pitchFamily="34" charset="-128"/>
            </a:endParaRPr>
          </a:p>
          <a:p>
            <a:pPr eaLnBrk="1" hangingPunct="1">
              <a:lnSpc>
                <a:spcPct val="90000"/>
              </a:lnSpc>
              <a:buFont typeface="Wingdings" pitchFamily="2" charset="2"/>
              <a:buNone/>
            </a:pPr>
            <a:endParaRPr lang="en-US" altLang="en-US" dirty="0">
              <a:solidFill>
                <a:srgbClr val="000066"/>
              </a:solidFill>
              <a:ea typeface="ＭＳ Ｐゴシック" pitchFamily="34" charset="-128"/>
            </a:endParaRPr>
          </a:p>
          <a:p>
            <a:pPr algn="ctr" eaLnBrk="1" hangingPunct="1">
              <a:lnSpc>
                <a:spcPct val="90000"/>
              </a:lnSpc>
              <a:buFont typeface="Wingdings" pitchFamily="2" charset="2"/>
              <a:buNone/>
            </a:pPr>
            <a:r>
              <a:rPr lang="en-US" altLang="en-US" dirty="0">
                <a:solidFill>
                  <a:srgbClr val="000066"/>
                </a:solidFill>
                <a:ea typeface="ＭＳ Ｐゴシック" pitchFamily="34" charset="-128"/>
              </a:rPr>
              <a:t>www.pbpatl.org</a:t>
            </a:r>
          </a:p>
          <a:p>
            <a:pPr algn="ctr" eaLnBrk="1" hangingPunct="1">
              <a:lnSpc>
                <a:spcPct val="90000"/>
              </a:lnSpc>
              <a:buFont typeface="Wingdings" pitchFamily="2" charset="2"/>
              <a:buNone/>
            </a:pPr>
            <a:r>
              <a:rPr lang="en-US" altLang="en-US" dirty="0">
                <a:solidFill>
                  <a:srgbClr val="000066"/>
                </a:solidFill>
                <a:ea typeface="ＭＳ Ｐゴシック" pitchFamily="34" charset="-128"/>
              </a:rPr>
              <a:t>info@pbpatl.org</a:t>
            </a:r>
          </a:p>
          <a:p>
            <a:pPr algn="ctr" eaLnBrk="1" hangingPunct="1">
              <a:lnSpc>
                <a:spcPct val="90000"/>
              </a:lnSpc>
              <a:buFont typeface="Wingdings" pitchFamily="2" charset="2"/>
              <a:buNone/>
            </a:pPr>
            <a:r>
              <a:rPr lang="en-US" altLang="en-US" dirty="0">
                <a:solidFill>
                  <a:srgbClr val="000066"/>
                </a:solidFill>
                <a:ea typeface="ＭＳ Ｐゴシック" pitchFamily="34" charset="-128"/>
              </a:rPr>
              <a:t>404-407-5088</a:t>
            </a:r>
          </a:p>
          <a:p>
            <a:pPr algn="ctr" eaLnBrk="1" hangingPunct="1">
              <a:lnSpc>
                <a:spcPct val="90000"/>
              </a:lnSpc>
              <a:buFont typeface="Wingdings" pitchFamily="2" charset="2"/>
              <a:buNone/>
            </a:pPr>
            <a:endParaRPr lang="en-US" altLang="en-US" dirty="0">
              <a:solidFill>
                <a:srgbClr val="000066"/>
              </a:solidFill>
              <a:ea typeface="ＭＳ Ｐゴシック" pitchFamily="34" charset="-128"/>
            </a:endParaRPr>
          </a:p>
        </p:txBody>
      </p:sp>
      <p:sp>
        <p:nvSpPr>
          <p:cNvPr id="2" name="Slide Number Placeholder 1">
            <a:extLst>
              <a:ext uri="{FF2B5EF4-FFF2-40B4-BE49-F238E27FC236}">
                <a16:creationId xmlns:a16="http://schemas.microsoft.com/office/drawing/2014/main" id="{C4CF28F7-2299-4ABE-BB1A-34ACE1759174}"/>
              </a:ext>
            </a:extLst>
          </p:cNvPr>
          <p:cNvSpPr>
            <a:spLocks noGrp="1"/>
          </p:cNvSpPr>
          <p:nvPr>
            <p:ph type="sldNum" sz="quarter" idx="12"/>
          </p:nvPr>
        </p:nvSpPr>
        <p:spPr/>
        <p:txBody>
          <a:bodyPr/>
          <a:lstStyle/>
          <a:p>
            <a:pPr>
              <a:defRPr/>
            </a:pPr>
            <a:fld id="{A4F0512A-7BD5-414E-9F74-A047E1A01893}" type="slidenum">
              <a:rPr lang="en-US" altLang="en-US" smtClean="0"/>
              <a:pPr>
                <a:defRPr/>
              </a:pPr>
              <a:t>44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CBD9-B816-4E20-92A9-0A364DA5CC73}"/>
              </a:ext>
            </a:extLst>
          </p:cNvPr>
          <p:cNvSpPr>
            <a:spLocks noGrp="1"/>
          </p:cNvSpPr>
          <p:nvPr>
            <p:ph type="title"/>
          </p:nvPr>
        </p:nvSpPr>
        <p:spPr/>
        <p:txBody>
          <a:bodyPr/>
          <a:lstStyle/>
          <a:p>
            <a:r>
              <a:rPr lang="en-US" dirty="0"/>
              <a:t>About the webcast:</a:t>
            </a:r>
          </a:p>
        </p:txBody>
      </p:sp>
      <p:sp>
        <p:nvSpPr>
          <p:cNvPr id="3" name="Content Placeholder 2">
            <a:extLst>
              <a:ext uri="{FF2B5EF4-FFF2-40B4-BE49-F238E27FC236}">
                <a16:creationId xmlns:a16="http://schemas.microsoft.com/office/drawing/2014/main" id="{9F1AF6C2-B385-4298-B284-B9EF8AA995E4}"/>
              </a:ext>
            </a:extLst>
          </p:cNvPr>
          <p:cNvSpPr>
            <a:spLocks noGrp="1"/>
          </p:cNvSpPr>
          <p:nvPr>
            <p:ph idx="1"/>
          </p:nvPr>
        </p:nvSpPr>
        <p:spPr/>
        <p:txBody>
          <a:bodyPr/>
          <a:lstStyle/>
          <a:p>
            <a:r>
              <a:rPr lang="en-US" dirty="0"/>
              <a:t>This webcast will provide important information to help nonprofits prepare for the new overtime regulations going into effect January 1, 2020, as well as an overview of wage and hour law requirements and practical information about complying with changes to the law.</a:t>
            </a:r>
          </a:p>
          <a:p>
            <a:endParaRPr lang="en-US" dirty="0"/>
          </a:p>
        </p:txBody>
      </p:sp>
      <p:sp>
        <p:nvSpPr>
          <p:cNvPr id="4" name="Slide Number Placeholder 3">
            <a:extLst>
              <a:ext uri="{FF2B5EF4-FFF2-40B4-BE49-F238E27FC236}">
                <a16:creationId xmlns:a16="http://schemas.microsoft.com/office/drawing/2014/main" id="{816244DA-D79B-4C51-A446-01AB9821BA21}"/>
              </a:ext>
            </a:extLst>
          </p:cNvPr>
          <p:cNvSpPr>
            <a:spLocks noGrp="1"/>
          </p:cNvSpPr>
          <p:nvPr>
            <p:ph type="sldNum" sz="quarter" idx="12"/>
          </p:nvPr>
        </p:nvSpPr>
        <p:spPr/>
        <p:txBody>
          <a:bodyPr/>
          <a:lstStyle/>
          <a:p>
            <a:pPr>
              <a:defRPr/>
            </a:pPr>
            <a:fld id="{A4F0512A-7BD5-414E-9F74-A047E1A01893}" type="slidenum">
              <a:rPr lang="en-US" altLang="en-US" smtClean="0"/>
              <a:pPr>
                <a:defRPr/>
              </a:pPr>
              <a:t>5</a:t>
            </a:fld>
            <a:endParaRPr lang="en-US" altLang="en-US"/>
          </a:p>
        </p:txBody>
      </p:sp>
    </p:spTree>
    <p:extLst>
      <p:ext uri="{BB962C8B-B14F-4D97-AF65-F5344CB8AC3E}">
        <p14:creationId xmlns:p14="http://schemas.microsoft.com/office/powerpoint/2010/main" val="62400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dirty="0">
                <a:ea typeface="ＭＳ Ｐゴシック" pitchFamily="34" charset="-128"/>
              </a:rPr>
              <a:t>Fair Labor Standards Act</a:t>
            </a:r>
          </a:p>
        </p:txBody>
      </p:sp>
      <p:sp>
        <p:nvSpPr>
          <p:cNvPr id="7171" name="Content Placeholder 2"/>
          <p:cNvSpPr>
            <a:spLocks noGrp="1"/>
          </p:cNvSpPr>
          <p:nvPr>
            <p:ph idx="1"/>
          </p:nvPr>
        </p:nvSpPr>
        <p:spPr/>
        <p:txBody>
          <a:bodyPr/>
          <a:lstStyle/>
          <a:p>
            <a:pPr lvl="1" eaLnBrk="1" hangingPunct="1"/>
            <a:r>
              <a:rPr lang="en-US" altLang="en-US" dirty="0">
                <a:ea typeface="ＭＳ Ｐゴシック" pitchFamily="34" charset="-128"/>
              </a:rPr>
              <a:t>Establishes a national minimum hourly wage, which must be paid for all hours worked</a:t>
            </a:r>
          </a:p>
          <a:p>
            <a:pPr lvl="1" eaLnBrk="1" hangingPunct="1"/>
            <a:r>
              <a:rPr lang="en-US" altLang="en-US" dirty="0">
                <a:ea typeface="ＭＳ Ｐゴシック" pitchFamily="34" charset="-128"/>
              </a:rPr>
              <a:t>Requires the payment of overtime at a rate of 1 ½ time an employees “regular rate” for all hours worked over 40 in a workweek</a:t>
            </a:r>
          </a:p>
          <a:p>
            <a:pPr lvl="1" eaLnBrk="1" hangingPunct="1"/>
            <a:r>
              <a:rPr lang="en-US" altLang="en-US" dirty="0">
                <a:ea typeface="ＭＳ Ｐゴシック" pitchFamily="34" charset="-128"/>
              </a:rPr>
              <a:t>Requires employers to maintain accurate and complete time records</a:t>
            </a:r>
          </a:p>
          <a:p>
            <a:pPr lvl="1" eaLnBrk="1" hangingPunct="1"/>
            <a:r>
              <a:rPr lang="en-US" altLang="en-US" dirty="0">
                <a:ea typeface="ＭＳ Ｐゴシック" pitchFamily="34" charset="-128"/>
              </a:rPr>
              <a:t>Describes employers and employees who are “exempt” from minimum wage and/or overtime requirements</a:t>
            </a:r>
          </a:p>
          <a:p>
            <a:endParaRPr lang="en-US" altLang="en-US" sz="2400" dirty="0">
              <a:ea typeface="ＭＳ Ｐゴシック" pitchFamily="34" charset="-128"/>
            </a:endParaRPr>
          </a:p>
        </p:txBody>
      </p:sp>
      <p:sp>
        <p:nvSpPr>
          <p:cNvPr id="2" name="Slide Number Placeholder 1">
            <a:extLst>
              <a:ext uri="{FF2B5EF4-FFF2-40B4-BE49-F238E27FC236}">
                <a16:creationId xmlns:a16="http://schemas.microsoft.com/office/drawing/2014/main" id="{BE9AF02A-52CF-44F6-B678-1461CB0A166D}"/>
              </a:ext>
            </a:extLst>
          </p:cNvPr>
          <p:cNvSpPr>
            <a:spLocks noGrp="1"/>
          </p:cNvSpPr>
          <p:nvPr>
            <p:ph type="sldNum" sz="quarter" idx="12"/>
          </p:nvPr>
        </p:nvSpPr>
        <p:spPr/>
        <p:txBody>
          <a:bodyPr/>
          <a:lstStyle/>
          <a:p>
            <a:pPr>
              <a:defRPr/>
            </a:pPr>
            <a:fld id="{A4F0512A-7BD5-414E-9F74-A047E1A01893}"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b="1">
                <a:ea typeface="ＭＳ Ｐゴシック" pitchFamily="34" charset="-128"/>
              </a:rPr>
              <a:t>Fair Labor Standards Act</a:t>
            </a:r>
          </a:p>
        </p:txBody>
      </p:sp>
      <p:sp>
        <p:nvSpPr>
          <p:cNvPr id="8195" name="Content Placeholder 2"/>
          <p:cNvSpPr>
            <a:spLocks noGrp="1"/>
          </p:cNvSpPr>
          <p:nvPr>
            <p:ph idx="1"/>
          </p:nvPr>
        </p:nvSpPr>
        <p:spPr>
          <a:xfrm>
            <a:off x="533400" y="2514600"/>
            <a:ext cx="8001000" cy="3657600"/>
          </a:xfrm>
        </p:spPr>
        <p:txBody>
          <a:bodyPr/>
          <a:lstStyle/>
          <a:p>
            <a:r>
              <a:rPr lang="en-US" altLang="en-US" sz="2000" dirty="0">
                <a:ea typeface="ＭＳ Ｐゴシック" pitchFamily="34" charset="-128"/>
              </a:rPr>
              <a:t>Since it was passed in 1938, the FLSA has included exemptions from minimum wage and overtime requirements for:</a:t>
            </a:r>
          </a:p>
          <a:p>
            <a:pPr lvl="1"/>
            <a:r>
              <a:rPr lang="en-US" altLang="en-US" sz="2000" dirty="0">
                <a:ea typeface="ＭＳ Ｐゴシック" pitchFamily="34" charset="-128"/>
              </a:rPr>
              <a:t>Executives </a:t>
            </a:r>
          </a:p>
          <a:p>
            <a:pPr lvl="1"/>
            <a:r>
              <a:rPr lang="en-US" altLang="en-US" sz="2000" dirty="0">
                <a:ea typeface="ＭＳ Ｐゴシック" pitchFamily="34" charset="-128"/>
              </a:rPr>
              <a:t>Administrative employees</a:t>
            </a:r>
          </a:p>
          <a:p>
            <a:pPr lvl="1"/>
            <a:r>
              <a:rPr lang="en-US" altLang="en-US" sz="2000" dirty="0">
                <a:ea typeface="ＭＳ Ｐゴシック" pitchFamily="34" charset="-128"/>
              </a:rPr>
              <a:t>Professionals</a:t>
            </a:r>
          </a:p>
          <a:p>
            <a:pPr lvl="1"/>
            <a:r>
              <a:rPr lang="en-US" altLang="en-US" sz="2000" dirty="0">
                <a:ea typeface="ＭＳ Ｐゴシック" pitchFamily="34" charset="-128"/>
              </a:rPr>
              <a:t>Outside sales employees </a:t>
            </a:r>
          </a:p>
          <a:p>
            <a:r>
              <a:rPr lang="en-US" altLang="en-US" sz="2000" dirty="0">
                <a:ea typeface="ＭＳ Ｐゴシック" pitchFamily="34" charset="-128"/>
              </a:rPr>
              <a:t>Regulations give more detail, but change from time to time</a:t>
            </a:r>
          </a:p>
          <a:p>
            <a:endParaRPr lang="en-US" altLang="en-US" dirty="0">
              <a:ea typeface="ＭＳ Ｐゴシック" pitchFamily="34" charset="-128"/>
            </a:endParaRPr>
          </a:p>
        </p:txBody>
      </p:sp>
      <p:pic>
        <p:nvPicPr>
          <p:cNvPr id="3" name="Picture 2">
            <a:extLst>
              <a:ext uri="{FF2B5EF4-FFF2-40B4-BE49-F238E27FC236}">
                <a16:creationId xmlns:a16="http://schemas.microsoft.com/office/drawing/2014/main" id="{FB5C9C98-2099-4363-A41F-DF626775039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0" y="5113191"/>
            <a:ext cx="1982962" cy="1715262"/>
          </a:xfrm>
          <a:prstGeom prst="rect">
            <a:avLst/>
          </a:prstGeom>
        </p:spPr>
      </p:pic>
      <p:sp>
        <p:nvSpPr>
          <p:cNvPr id="4" name="TextBox 3">
            <a:extLst>
              <a:ext uri="{FF2B5EF4-FFF2-40B4-BE49-F238E27FC236}">
                <a16:creationId xmlns:a16="http://schemas.microsoft.com/office/drawing/2014/main" id="{0DDE0FEB-6BF6-4DA3-AB30-EB804A3FD449}"/>
              </a:ext>
            </a:extLst>
          </p:cNvPr>
          <p:cNvSpPr txBox="1"/>
          <p:nvPr/>
        </p:nvSpPr>
        <p:spPr>
          <a:xfrm>
            <a:off x="6553200" y="7043112"/>
            <a:ext cx="1982962" cy="369332"/>
          </a:xfrm>
          <a:prstGeom prst="rect">
            <a:avLst/>
          </a:prstGeom>
          <a:noFill/>
        </p:spPr>
        <p:txBody>
          <a:bodyPr wrap="square" rtlCol="0">
            <a:spAutoFit/>
          </a:bodyPr>
          <a:lstStyle/>
          <a:p>
            <a:r>
              <a:rPr lang="en-US" sz="900">
                <a:hlinkClick r:id="rId4" tooltip="http://the1709blog.blogspot.com/2013/03/supreme-court-says-copyright-law-does.html"/>
              </a:rPr>
              <a:t>This Photo</a:t>
            </a:r>
            <a:r>
              <a:rPr lang="en-US" sz="900"/>
              <a:t> by Unknown Author is licensed under </a:t>
            </a:r>
            <a:r>
              <a:rPr lang="en-US" sz="900">
                <a:hlinkClick r:id="rId5" tooltip="https://creativecommons.org/licenses/by/3.0/"/>
              </a:rPr>
              <a:t>CC BY</a:t>
            </a:r>
            <a:endParaRPr lang="en-US" sz="900"/>
          </a:p>
        </p:txBody>
      </p:sp>
      <p:sp>
        <p:nvSpPr>
          <p:cNvPr id="5" name="Slide Number Placeholder 4">
            <a:extLst>
              <a:ext uri="{FF2B5EF4-FFF2-40B4-BE49-F238E27FC236}">
                <a16:creationId xmlns:a16="http://schemas.microsoft.com/office/drawing/2014/main" id="{44C23930-8B0E-4DFC-8096-A7D7198EEB99}"/>
              </a:ext>
            </a:extLst>
          </p:cNvPr>
          <p:cNvSpPr>
            <a:spLocks noGrp="1"/>
          </p:cNvSpPr>
          <p:nvPr>
            <p:ph type="sldNum" sz="quarter" idx="12"/>
          </p:nvPr>
        </p:nvSpPr>
        <p:spPr/>
        <p:txBody>
          <a:bodyPr/>
          <a:lstStyle/>
          <a:p>
            <a:pPr>
              <a:defRPr/>
            </a:pPr>
            <a:fld id="{A4F0512A-7BD5-414E-9F74-A047E1A01893}"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Let’s Cover Some Terms</a:t>
            </a:r>
            <a:endParaRPr lang="en-US" altLang="en-US" dirty="0"/>
          </a:p>
        </p:txBody>
      </p:sp>
      <p:sp>
        <p:nvSpPr>
          <p:cNvPr id="8195" name="Content Placeholder 2"/>
          <p:cNvSpPr>
            <a:spLocks noGrp="1"/>
          </p:cNvSpPr>
          <p:nvPr>
            <p:ph idx="1"/>
          </p:nvPr>
        </p:nvSpPr>
        <p:spPr/>
        <p:txBody>
          <a:bodyPr/>
          <a:lstStyle/>
          <a:p>
            <a:r>
              <a:rPr lang="en-US" altLang="en-US" dirty="0"/>
              <a:t>Non-exempt</a:t>
            </a:r>
          </a:p>
          <a:p>
            <a:pPr lvl="1"/>
            <a:r>
              <a:rPr lang="en-US" altLang="en-US" dirty="0"/>
              <a:t>Overtime-eligible</a:t>
            </a:r>
          </a:p>
          <a:p>
            <a:pPr lvl="1"/>
            <a:r>
              <a:rPr lang="en-US" altLang="en-US" dirty="0"/>
              <a:t>Sometimes called hourly</a:t>
            </a:r>
          </a:p>
          <a:p>
            <a:r>
              <a:rPr lang="en-US" altLang="en-US" dirty="0"/>
              <a:t>Exempt</a:t>
            </a:r>
          </a:p>
          <a:p>
            <a:pPr lvl="1"/>
            <a:r>
              <a:rPr lang="en-US" altLang="en-US" dirty="0"/>
              <a:t>Not eligible for overtime</a:t>
            </a:r>
          </a:p>
          <a:p>
            <a:pPr lvl="1"/>
            <a:r>
              <a:rPr lang="en-US" altLang="en-US" dirty="0"/>
              <a:t>Sometimes called salaried</a:t>
            </a:r>
          </a:p>
          <a:p>
            <a:pPr marL="0" indent="0">
              <a:buNone/>
            </a:pPr>
            <a:r>
              <a:rPr lang="en-US" altLang="en-US" dirty="0"/>
              <a:t>IMPORTANT : Being paid a salary does not automatically mean that an employee is exempt! </a:t>
            </a:r>
          </a:p>
          <a:p>
            <a:endParaRPr lang="en-US" altLang="en-US" dirty="0"/>
          </a:p>
        </p:txBody>
      </p:sp>
      <p:pic>
        <p:nvPicPr>
          <p:cNvPr id="8" name="Picture 7">
            <a:extLst>
              <a:ext uri="{FF2B5EF4-FFF2-40B4-BE49-F238E27FC236}">
                <a16:creationId xmlns:a16="http://schemas.microsoft.com/office/drawing/2014/main" id="{DF6E6450-34E4-4252-9292-9094FA2A2D26}"/>
              </a:ext>
            </a:extLst>
          </p:cNvPr>
          <p:cNvPicPr>
            <a:picLocks noChangeAspect="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58000" y="2413518"/>
            <a:ext cx="1034705" cy="2505075"/>
          </a:xfrm>
          <a:prstGeom prst="rect">
            <a:avLst/>
          </a:prstGeom>
          <a:scene3d>
            <a:camera prst="orthographicFront"/>
            <a:lightRig rig="threePt" dir="t"/>
          </a:scene3d>
          <a:sp3d>
            <a:bevelT/>
          </a:sp3d>
        </p:spPr>
      </p:pic>
      <p:sp>
        <p:nvSpPr>
          <p:cNvPr id="10" name="Slide Number Placeholder 9">
            <a:extLst>
              <a:ext uri="{FF2B5EF4-FFF2-40B4-BE49-F238E27FC236}">
                <a16:creationId xmlns:a16="http://schemas.microsoft.com/office/drawing/2014/main" id="{509658C5-9AD9-48A1-B93B-D05FC5965679}"/>
              </a:ext>
            </a:extLst>
          </p:cNvPr>
          <p:cNvSpPr>
            <a:spLocks noGrp="1"/>
          </p:cNvSpPr>
          <p:nvPr>
            <p:ph type="sldNum" sz="quarter" idx="12"/>
          </p:nvPr>
        </p:nvSpPr>
        <p:spPr/>
        <p:txBody>
          <a:bodyPr/>
          <a:lstStyle/>
          <a:p>
            <a:pPr>
              <a:defRPr/>
            </a:pPr>
            <a:fld id="{A4F0512A-7BD5-414E-9F74-A047E1A01893}" type="slidenum">
              <a:rPr lang="en-US" altLang="en-US" smtClean="0"/>
              <a:pPr>
                <a:defRPr/>
              </a:pPr>
              <a:t>8</a:t>
            </a:fld>
            <a:endParaRPr lang="en-US" altLang="en-US"/>
          </a:p>
        </p:txBody>
      </p:sp>
    </p:spTree>
    <p:extLst>
      <p:ext uri="{BB962C8B-B14F-4D97-AF65-F5344CB8AC3E}">
        <p14:creationId xmlns:p14="http://schemas.microsoft.com/office/powerpoint/2010/main" val="158077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defRPr/>
            </a:pPr>
            <a:r>
              <a:rPr lang="en-US" b="1" dirty="0"/>
              <a:t>Reminder! </a:t>
            </a:r>
            <a:br>
              <a:rPr lang="en-US" b="1" dirty="0"/>
            </a:br>
            <a:r>
              <a:rPr lang="en-US" b="1" dirty="0"/>
              <a:t>Three Tests for Exemptions</a:t>
            </a:r>
            <a:endParaRPr lang="en-US" b="1" dirty="0">
              <a:ea typeface="ＭＳ Ｐゴシック" charset="0"/>
              <a:cs typeface="+mj-cs"/>
            </a:endParaRPr>
          </a:p>
        </p:txBody>
      </p:sp>
      <p:sp>
        <p:nvSpPr>
          <p:cNvPr id="9219" name="Content Placeholder 2"/>
          <p:cNvSpPr>
            <a:spLocks noGrp="1"/>
          </p:cNvSpPr>
          <p:nvPr>
            <p:ph type="body" idx="1"/>
          </p:nvPr>
        </p:nvSpPr>
        <p:spPr>
          <a:xfrm>
            <a:off x="533400" y="2819400"/>
            <a:ext cx="8229600" cy="3352800"/>
          </a:xfrm>
        </p:spPr>
        <p:txBody>
          <a:bodyPr/>
          <a:lstStyle/>
          <a:p>
            <a:r>
              <a:rPr lang="en-US" altLang="en-US">
                <a:ea typeface="ＭＳ Ｐゴシック" pitchFamily="34" charset="-128"/>
              </a:rPr>
              <a:t>Salary Level</a:t>
            </a:r>
          </a:p>
          <a:p>
            <a:r>
              <a:rPr lang="en-US" altLang="en-US">
                <a:ea typeface="ＭＳ Ｐゴシック" pitchFamily="34" charset="-128"/>
              </a:rPr>
              <a:t>Salary Basis</a:t>
            </a:r>
          </a:p>
          <a:p>
            <a:r>
              <a:rPr lang="en-US" altLang="en-US">
                <a:ea typeface="ＭＳ Ｐゴシック" pitchFamily="34" charset="-128"/>
              </a:rPr>
              <a:t>Duties</a:t>
            </a:r>
          </a:p>
          <a:p>
            <a:pPr>
              <a:buFont typeface="Wingdings" pitchFamily="2" charset="2"/>
              <a:buNone/>
            </a:pPr>
            <a:endParaRPr lang="en-US" altLang="en-US">
              <a:ea typeface="ＭＳ Ｐゴシック" pitchFamily="34" charset="-128"/>
            </a:endParaRPr>
          </a:p>
        </p:txBody>
      </p:sp>
      <p:pic>
        <p:nvPicPr>
          <p:cNvPr id="9220"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0" y="2819400"/>
            <a:ext cx="6096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72EB0D6-0807-4DE1-A0D5-AD1195FF28D2}"/>
              </a:ext>
            </a:extLst>
          </p:cNvPr>
          <p:cNvSpPr>
            <a:spLocks noGrp="1"/>
          </p:cNvSpPr>
          <p:nvPr>
            <p:ph type="sldNum" sz="quarter" idx="12"/>
          </p:nvPr>
        </p:nvSpPr>
        <p:spPr/>
        <p:txBody>
          <a:bodyPr/>
          <a:lstStyle/>
          <a:p>
            <a:pPr>
              <a:defRPr/>
            </a:pPr>
            <a:fld id="{A4F0512A-7BD5-414E-9F74-A047E1A01893}"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073391-0DB5-4918-9434-24EB104DA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DDA6D99-1A0E-4401-8AAE-45B27890930A}">
  <ds:schemaRef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270</TotalTime>
  <Words>2188</Words>
  <Application>Microsoft Office PowerPoint</Application>
  <PresentationFormat>On-screen Show (4:3)</PresentationFormat>
  <Paragraphs>301</Paragraphs>
  <Slides>44</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Wingdings</vt:lpstr>
      <vt:lpstr>Default Design</vt:lpstr>
      <vt:lpstr>PowerPoint Presentation</vt:lpstr>
      <vt:lpstr>PowerPoint Presentation</vt:lpstr>
      <vt:lpstr>PowerPoint Presentation</vt:lpstr>
      <vt:lpstr>Legal Information:</vt:lpstr>
      <vt:lpstr>About the webcast:</vt:lpstr>
      <vt:lpstr>Fair Labor Standards Act</vt:lpstr>
      <vt:lpstr>Fair Labor Standards Act</vt:lpstr>
      <vt:lpstr>Let’s Cover Some Terms</vt:lpstr>
      <vt:lpstr>Reminder!  Three Tests for Exemptions</vt:lpstr>
      <vt:lpstr>New Minimum Salary Level</vt:lpstr>
      <vt:lpstr>“Counting” Other Pay In Salary</vt:lpstr>
      <vt:lpstr>Three Main Types of Exemptions</vt:lpstr>
      <vt:lpstr>Duties</vt:lpstr>
      <vt:lpstr>Duties</vt:lpstr>
      <vt:lpstr>Duties</vt:lpstr>
      <vt:lpstr>Key Considerations</vt:lpstr>
      <vt:lpstr>Audit Current Exempt Employees</vt:lpstr>
      <vt:lpstr>Reclassification to Non-Exempt</vt:lpstr>
      <vt:lpstr>Review Policies and Processes</vt:lpstr>
      <vt:lpstr>Communicate Any Changes</vt:lpstr>
      <vt:lpstr>PowerPoint Presentation</vt:lpstr>
      <vt:lpstr>Pay Basics</vt:lpstr>
      <vt:lpstr>What is “Work”?</vt:lpstr>
      <vt:lpstr>Continuous Work Day</vt:lpstr>
      <vt:lpstr>Work “Suffered or Permitted”</vt:lpstr>
      <vt:lpstr>Key Concepts</vt:lpstr>
      <vt:lpstr>Is the Activity Work Time?</vt:lpstr>
      <vt:lpstr>Meal &amp; Rest Breaks - FLSA</vt:lpstr>
      <vt:lpstr>Waiting &amp; On-Call Time</vt:lpstr>
      <vt:lpstr>On-Call Time</vt:lpstr>
      <vt:lpstr>Summary - Waiting Time</vt:lpstr>
      <vt:lpstr>Training Time</vt:lpstr>
      <vt:lpstr>Meeting Time</vt:lpstr>
      <vt:lpstr>Travel Time</vt:lpstr>
      <vt:lpstr>Home-to-Worksite Travel in Company Vehicle</vt:lpstr>
      <vt:lpstr>Pre- and Post-Shift Activities</vt:lpstr>
      <vt:lpstr>Minimum Wage</vt:lpstr>
      <vt:lpstr>Impact of Wage Deductions</vt:lpstr>
      <vt:lpstr>Compensation Included Regular Rate</vt:lpstr>
      <vt:lpstr>Compensation Excluded</vt:lpstr>
      <vt:lpstr>Bonuses, Prizes &amp; Awards</vt:lpstr>
      <vt:lpstr>Independent Contractor or Employee?</vt:lpstr>
      <vt:lpstr>Independent Contractor Factors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Shapiro</dc:creator>
  <cp:lastModifiedBy>Randi Zelcer</cp:lastModifiedBy>
  <cp:revision>38</cp:revision>
  <cp:lastPrinted>2019-12-01T22:03:09Z</cp:lastPrinted>
  <dcterms:modified xsi:type="dcterms:W3CDTF">2019-12-01T22:38:53Z</dcterms:modified>
</cp:coreProperties>
</file>